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453" r:id="rId2"/>
    <p:sldId id="599" r:id="rId3"/>
    <p:sldId id="600" r:id="rId4"/>
    <p:sldId id="601" r:id="rId5"/>
    <p:sldId id="636" r:id="rId6"/>
    <p:sldId id="616" r:id="rId7"/>
    <p:sldId id="481" r:id="rId8"/>
    <p:sldId id="477" r:id="rId9"/>
    <p:sldId id="458" r:id="rId10"/>
    <p:sldId id="514" r:id="rId11"/>
    <p:sldId id="613" r:id="rId12"/>
    <p:sldId id="591" r:id="rId13"/>
    <p:sldId id="614" r:id="rId14"/>
    <p:sldId id="587" r:id="rId15"/>
    <p:sldId id="363" r:id="rId16"/>
    <p:sldId id="595" r:id="rId17"/>
    <p:sldId id="594" r:id="rId18"/>
    <p:sldId id="619" r:id="rId19"/>
    <p:sldId id="623" r:id="rId20"/>
    <p:sldId id="624" r:id="rId21"/>
    <p:sldId id="626" r:id="rId22"/>
    <p:sldId id="627" r:id="rId23"/>
    <p:sldId id="597" r:id="rId24"/>
    <p:sldId id="632" r:id="rId25"/>
    <p:sldId id="633" r:id="rId26"/>
    <p:sldId id="635" r:id="rId27"/>
    <p:sldId id="637" r:id="rId28"/>
    <p:sldId id="456" r:id="rId29"/>
    <p:sldId id="603" r:id="rId30"/>
    <p:sldId id="605" r:id="rId31"/>
    <p:sldId id="610" r:id="rId32"/>
    <p:sldId id="607" r:id="rId33"/>
    <p:sldId id="608" r:id="rId34"/>
    <p:sldId id="609" r:id="rId35"/>
    <p:sldId id="374" r:id="rId36"/>
    <p:sldId id="615" r:id="rId37"/>
    <p:sldId id="467" r:id="rId38"/>
    <p:sldId id="422" r:id="rId39"/>
    <p:sldId id="366" r:id="rId40"/>
    <p:sldId id="562" r:id="rId41"/>
    <p:sldId id="56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F0E58-F39E-724F-9442-74563ABCABDD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E23F-A4CB-9546-B8A7-C4217F6E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730A8-EFB9-EE4C-AAFD-38CAC25B89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182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D89443-3704-4B82-941E-AE0F40009905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386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60A7DC-F005-7144-9A03-5191022383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118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60A7DC-F005-7144-9A03-5191022383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0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60A7DC-F005-7144-9A03-5191022383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514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60A7DC-F005-7144-9A03-5191022383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14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E4DD13-0231-4571-961D-30B3D62B0D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98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730A8-EFB9-EE4C-AAFD-38CAC25B89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56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730A8-EFB9-EE4C-AAFD-38CAC25B89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03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730A8-EFB9-EE4C-AAFD-38CAC25B89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85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730A8-EFB9-EE4C-AAFD-38CAC25B89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243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E4DD13-0231-4571-961D-30B3D62B0D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10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730A8-EFB9-EE4C-AAFD-38CAC25B89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15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730A8-EFB9-EE4C-AAFD-38CAC25B89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063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D89443-3704-4B82-941E-AE0F40009905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2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486794"/>
            <a:ext cx="6250880" cy="326587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1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504056"/>
          </a:xfrm>
        </p:spPr>
        <p:txBody>
          <a:bodyPr/>
          <a:lstStyle>
            <a:lvl1pPr>
              <a:defRPr>
                <a:solidFill>
                  <a:srgbClr val="B6262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00523" y="6453336"/>
            <a:ext cx="1374904" cy="404664"/>
          </a:xfrm>
          <a:prstGeom prst="rect">
            <a:avLst/>
          </a:prstGeom>
        </p:spPr>
        <p:txBody>
          <a:bodyPr/>
          <a:lstStyle>
            <a:lvl1pPr algn="r">
              <a:defRPr sz="75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2D972D3-3FCE-D746-8BDA-AF3591776E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486794"/>
            <a:ext cx="6250880" cy="326587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692701"/>
            <a:ext cx="5384800" cy="543346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692701"/>
            <a:ext cx="5384800" cy="543346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504056"/>
          </a:xfrm>
        </p:spPr>
        <p:txBody>
          <a:bodyPr/>
          <a:lstStyle>
            <a:lvl1pPr>
              <a:defRPr>
                <a:solidFill>
                  <a:srgbClr val="B6262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00523" y="6453336"/>
            <a:ext cx="1374904" cy="404664"/>
          </a:xfrm>
          <a:prstGeom prst="rect">
            <a:avLst/>
          </a:prstGeom>
        </p:spPr>
        <p:txBody>
          <a:bodyPr/>
          <a:lstStyle>
            <a:lvl1pPr algn="r">
              <a:defRPr sz="75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2D972D3-3FCE-D746-8BDA-AF3591776E1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486794"/>
            <a:ext cx="6250880" cy="326587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9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00523" y="6453336"/>
            <a:ext cx="1374904" cy="404664"/>
          </a:xfrm>
          <a:prstGeom prst="rect">
            <a:avLst/>
          </a:prstGeom>
        </p:spPr>
        <p:txBody>
          <a:bodyPr/>
          <a:lstStyle>
            <a:lvl1pPr algn="r">
              <a:defRPr sz="75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2D972D3-3FCE-D746-8BDA-AF3591776E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486794"/>
            <a:ext cx="6250880" cy="326587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2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00523" y="6453336"/>
            <a:ext cx="1374904" cy="404664"/>
          </a:xfrm>
          <a:prstGeom prst="rect">
            <a:avLst/>
          </a:prstGeom>
        </p:spPr>
        <p:txBody>
          <a:bodyPr/>
          <a:lstStyle>
            <a:lvl1pPr algn="r">
              <a:defRPr sz="75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2D972D3-3FCE-D746-8BDA-AF3591776E1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486794"/>
            <a:ext cx="6250880" cy="326587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00523" y="6453336"/>
            <a:ext cx="1374904" cy="404664"/>
          </a:xfrm>
          <a:prstGeom prst="rect">
            <a:avLst/>
          </a:prstGeom>
        </p:spPr>
        <p:txBody>
          <a:bodyPr/>
          <a:lstStyle>
            <a:lvl1pPr algn="r">
              <a:defRPr sz="75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2D972D3-3FCE-D746-8BDA-AF3591776E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486794"/>
            <a:ext cx="6250880" cy="326587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692701"/>
            <a:ext cx="10972800" cy="5433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pic>
        <p:nvPicPr>
          <p:cNvPr id="121858" name="Picture 2" descr="logo-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86" y="6425343"/>
            <a:ext cx="1786498" cy="3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122325" y="6385135"/>
            <a:ext cx="11076195" cy="0"/>
          </a:xfrm>
          <a:prstGeom prst="line">
            <a:avLst/>
          </a:prstGeom>
          <a:ln w="38100">
            <a:solidFill>
              <a:srgbClr val="BE3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20688"/>
            <a:ext cx="12198520" cy="0"/>
          </a:xfrm>
          <a:prstGeom prst="line">
            <a:avLst/>
          </a:prstGeom>
          <a:ln w="38100">
            <a:solidFill>
              <a:srgbClr val="B626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46557" y="6658328"/>
            <a:ext cx="3517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B626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www.ru.nl/spm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17"/>
          <a:stretch/>
        </p:blipFill>
        <p:spPr>
          <a:xfrm>
            <a:off x="0" y="5817548"/>
            <a:ext cx="1122325" cy="10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ctr" defTabSz="514350" rtl="0" eaLnBrk="1" latinLnBrk="0" hangingPunct="1">
        <a:spcBef>
          <a:spcPct val="0"/>
        </a:spcBef>
        <a:buNone/>
        <a:defRPr sz="2100" kern="1200">
          <a:solidFill>
            <a:srgbClr val="B6262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013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F1F6-E1FF-526F-1586-5A5C8AA2B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10607"/>
            <a:ext cx="10363200" cy="1470025"/>
          </a:xfrm>
        </p:spPr>
        <p:txBody>
          <a:bodyPr>
            <a:normAutofit/>
          </a:bodyPr>
          <a:lstStyle/>
          <a:p>
            <a:r>
              <a:rPr lang="en-US" sz="3600" b="0" dirty="0"/>
              <a:t>Studying the mechanism behind orbital memory switching in Co/BP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E99DE-A157-C31C-AC88-1D968A69D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7935" y="5250976"/>
            <a:ext cx="8534400" cy="735013"/>
          </a:xfrm>
        </p:spPr>
        <p:txBody>
          <a:bodyPr>
            <a:normAutofit/>
          </a:bodyPr>
          <a:lstStyle/>
          <a:p>
            <a:r>
              <a:rPr lang="en-US" sz="1800" dirty="0"/>
              <a:t>Nikhil Seeja Sivakumar, Sebastian </a:t>
            </a:r>
            <a:r>
              <a:rPr lang="en-US" sz="1800" dirty="0" err="1"/>
              <a:t>Scherb</a:t>
            </a:r>
            <a:r>
              <a:rPr lang="en-US" sz="1800" dirty="0"/>
              <a:t>, Hermann </a:t>
            </a:r>
            <a:r>
              <a:rPr lang="en-US" sz="1800" dirty="0" err="1"/>
              <a:t>Osterhage</a:t>
            </a:r>
            <a:r>
              <a:rPr lang="en-US" sz="1800" dirty="0"/>
              <a:t>, Kira </a:t>
            </a:r>
            <a:r>
              <a:rPr lang="en-US" sz="1800" dirty="0" err="1"/>
              <a:t>Junghans</a:t>
            </a:r>
            <a:r>
              <a:rPr lang="en-US" sz="1800" dirty="0"/>
              <a:t>, Nadine Hauptmann, Alexander </a:t>
            </a:r>
            <a:r>
              <a:rPr lang="en-US" sz="1800" dirty="0" err="1"/>
              <a:t>Khajetoorians</a:t>
            </a:r>
            <a:r>
              <a:rPr lang="en-US" sz="1800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D0995C-88D4-40FA-8954-AAA72E0BB52F}"/>
              </a:ext>
            </a:extLst>
          </p:cNvPr>
          <p:cNvGrpSpPr/>
          <p:nvPr/>
        </p:nvGrpSpPr>
        <p:grpSpPr>
          <a:xfrm rot="285811">
            <a:off x="4783186" y="4338340"/>
            <a:ext cx="2164769" cy="355180"/>
            <a:chOff x="3936028" y="3796797"/>
            <a:chExt cx="4645986" cy="599290"/>
          </a:xfrm>
        </p:grpSpPr>
        <p:sp>
          <p:nvSpPr>
            <p:cNvPr id="14" name="Curved Up Arrow 14">
              <a:extLst>
                <a:ext uri="{FF2B5EF4-FFF2-40B4-BE49-F238E27FC236}">
                  <a16:creationId xmlns:a16="http://schemas.microsoft.com/office/drawing/2014/main" id="{5E70DB1E-CF2D-4A78-B7D0-B0B6456D85A2}"/>
                </a:ext>
              </a:extLst>
            </p:cNvPr>
            <p:cNvSpPr/>
            <p:nvPr/>
          </p:nvSpPr>
          <p:spPr>
            <a:xfrm rot="21280549">
              <a:off x="4031312" y="3796797"/>
              <a:ext cx="4550702" cy="599290"/>
            </a:xfrm>
            <a:prstGeom prst="curvedUp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Extract 11">
              <a:extLst>
                <a:ext uri="{FF2B5EF4-FFF2-40B4-BE49-F238E27FC236}">
                  <a16:creationId xmlns:a16="http://schemas.microsoft.com/office/drawing/2014/main" id="{98140A1E-D1B2-4311-967F-9A7E821EF4C8}"/>
                </a:ext>
              </a:extLst>
            </p:cNvPr>
            <p:cNvSpPr/>
            <p:nvPr/>
          </p:nvSpPr>
          <p:spPr>
            <a:xfrm rot="20369087">
              <a:off x="3936028" y="3826064"/>
              <a:ext cx="276378" cy="199502"/>
            </a:xfrm>
            <a:prstGeom prst="flowChartExtra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554DD2C-8505-4376-9B0E-2950995FB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413169" y="2611042"/>
            <a:ext cx="1530503" cy="16380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C2CE66-46A6-42D5-A89B-8FFA370DA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787471" y="2611042"/>
            <a:ext cx="1530503" cy="16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14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0D053B-60C3-9969-2134-94987C42F133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Spatial extent of charging: charging 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FDBBA-894D-CC6F-C99E-90B13AE177FA}"/>
              </a:ext>
            </a:extLst>
          </p:cNvPr>
          <p:cNvSpPr txBox="1"/>
          <p:nvPr/>
        </p:nvSpPr>
        <p:spPr>
          <a:xfrm>
            <a:off x="177965" y="229839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</a:t>
            </a: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51BBD-204E-E172-D885-62573DF89086}"/>
              </a:ext>
            </a:extLst>
          </p:cNvPr>
          <p:cNvSpPr txBox="1"/>
          <p:nvPr/>
        </p:nvSpPr>
        <p:spPr>
          <a:xfrm>
            <a:off x="2652049" y="70784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+550mV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FE3F7-287B-E528-471C-E95A364072C2}"/>
              </a:ext>
            </a:extLst>
          </p:cNvPr>
          <p:cNvSpPr txBox="1"/>
          <p:nvPr/>
        </p:nvSpPr>
        <p:spPr>
          <a:xfrm>
            <a:off x="5612534" y="71316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+650mV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94BCB3-EDC7-308E-D31C-A9311B7920B8}"/>
              </a:ext>
            </a:extLst>
          </p:cNvPr>
          <p:cNvSpPr txBox="1"/>
          <p:nvPr/>
        </p:nvSpPr>
        <p:spPr>
          <a:xfrm>
            <a:off x="7774864" y="1838041"/>
            <a:ext cx="4158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Current: disc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df: 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frequency shift: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 of the ring: isotropic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Contrast within ring: anisotropic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Tip shape?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sample tilt?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DEF87-473E-763C-5C63-3B290E62FEC1}"/>
              </a:ext>
            </a:extLst>
          </p:cNvPr>
          <p:cNvSpPr txBox="1"/>
          <p:nvPr/>
        </p:nvSpPr>
        <p:spPr>
          <a:xfrm>
            <a:off x="0" y="478677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Frequency shift</a:t>
            </a: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0BB9D-A455-41F1-9E22-70076A315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6"/>
          <a:stretch/>
        </p:blipFill>
        <p:spPr>
          <a:xfrm>
            <a:off x="4768441" y="3777761"/>
            <a:ext cx="2655117" cy="24858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2C69A-AC64-911D-F9DF-91B0CB91A8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9"/>
          <a:stretch/>
        </p:blipFill>
        <p:spPr>
          <a:xfrm>
            <a:off x="1774702" y="3777635"/>
            <a:ext cx="2655118" cy="2486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368CB-079E-E096-FF79-D4D551D76F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0"/>
          <a:stretch/>
        </p:blipFill>
        <p:spPr>
          <a:xfrm>
            <a:off x="1762021" y="1148490"/>
            <a:ext cx="2655117" cy="248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830D6-ADDD-4CC4-4EA2-FF62F6383C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95"/>
          <a:stretch/>
        </p:blipFill>
        <p:spPr>
          <a:xfrm>
            <a:off x="4755761" y="1148744"/>
            <a:ext cx="2655117" cy="24857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269457-0917-7213-1AD8-773049E4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35252B-9362-4C27-9D1A-573192501932}"/>
              </a:ext>
            </a:extLst>
          </p:cNvPr>
          <p:cNvSpPr/>
          <p:nvPr/>
        </p:nvSpPr>
        <p:spPr>
          <a:xfrm>
            <a:off x="8148736" y="5724545"/>
            <a:ext cx="4168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datatsets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3 different tips.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But not all are circular features (tip shape?).</a:t>
            </a:r>
          </a:p>
        </p:txBody>
      </p:sp>
    </p:spTree>
    <p:extLst>
      <p:ext uri="{BB962C8B-B14F-4D97-AF65-F5344CB8AC3E}">
        <p14:creationId xmlns:p14="http://schemas.microsoft.com/office/powerpoint/2010/main" val="296574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7830D6-ADDD-4CC4-4EA2-FF62F6383C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95"/>
          <a:stretch/>
        </p:blipFill>
        <p:spPr>
          <a:xfrm>
            <a:off x="4755761" y="1148744"/>
            <a:ext cx="2655117" cy="2485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2C69A-AC64-911D-F9DF-91B0CB91A8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9"/>
          <a:stretch/>
        </p:blipFill>
        <p:spPr>
          <a:xfrm>
            <a:off x="1774702" y="3777635"/>
            <a:ext cx="2655118" cy="2486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D053B-60C3-9969-2134-94987C42F133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Spatial extent of charging: charging 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FDBBA-894D-CC6F-C99E-90B13AE177FA}"/>
              </a:ext>
            </a:extLst>
          </p:cNvPr>
          <p:cNvSpPr txBox="1"/>
          <p:nvPr/>
        </p:nvSpPr>
        <p:spPr>
          <a:xfrm>
            <a:off x="177965" y="229839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</a:t>
            </a: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51BBD-204E-E172-D885-62573DF89086}"/>
              </a:ext>
            </a:extLst>
          </p:cNvPr>
          <p:cNvSpPr txBox="1"/>
          <p:nvPr/>
        </p:nvSpPr>
        <p:spPr>
          <a:xfrm>
            <a:off x="2652049" y="70784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+550mV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FE3F7-287B-E528-471C-E95A364072C2}"/>
              </a:ext>
            </a:extLst>
          </p:cNvPr>
          <p:cNvSpPr txBox="1"/>
          <p:nvPr/>
        </p:nvSpPr>
        <p:spPr>
          <a:xfrm>
            <a:off x="5612534" y="71316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+650mV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94BCB3-EDC7-308E-D31C-A9311B7920B8}"/>
              </a:ext>
            </a:extLst>
          </p:cNvPr>
          <p:cNvSpPr txBox="1"/>
          <p:nvPr/>
        </p:nvSpPr>
        <p:spPr>
          <a:xfrm>
            <a:off x="7774864" y="1838041"/>
            <a:ext cx="4158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Current: disc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df: 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frequency shift: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 of the ring: isotropic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Contrast within ring: anisotropic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Tip shape?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sample tilt?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DEF87-473E-763C-5C63-3B290E62FEC1}"/>
              </a:ext>
            </a:extLst>
          </p:cNvPr>
          <p:cNvSpPr txBox="1"/>
          <p:nvPr/>
        </p:nvSpPr>
        <p:spPr>
          <a:xfrm>
            <a:off x="0" y="478677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Frequency shift</a:t>
            </a: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0BB9D-A455-41F1-9E22-70076A3157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6"/>
          <a:stretch/>
        </p:blipFill>
        <p:spPr>
          <a:xfrm>
            <a:off x="4768441" y="3777761"/>
            <a:ext cx="2655117" cy="2485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368CB-079E-E096-FF79-D4D551D76FD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0"/>
          <a:stretch/>
        </p:blipFill>
        <p:spPr>
          <a:xfrm>
            <a:off x="1767828" y="1148617"/>
            <a:ext cx="2655117" cy="2485879"/>
          </a:xfrm>
          <a:prstGeom prst="rect">
            <a:avLst/>
          </a:prstGeom>
          <a:effectLst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269457-0917-7213-1AD8-773049E4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35252B-9362-4C27-9D1A-573192501932}"/>
              </a:ext>
            </a:extLst>
          </p:cNvPr>
          <p:cNvSpPr/>
          <p:nvPr/>
        </p:nvSpPr>
        <p:spPr>
          <a:xfrm>
            <a:off x="8148736" y="5724545"/>
            <a:ext cx="4168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datatsets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3 different tips.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But not all are circular features (tip shape?).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08317-A74F-4ED8-A44D-0A5BFF95C3A2}"/>
              </a:ext>
            </a:extLst>
          </p:cNvPr>
          <p:cNvSpPr/>
          <p:nvPr/>
        </p:nvSpPr>
        <p:spPr>
          <a:xfrm>
            <a:off x="2769393" y="4157663"/>
            <a:ext cx="683420" cy="5929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3B4795-F0AC-4B46-B799-AC54825352C1}"/>
              </a:ext>
            </a:extLst>
          </p:cNvPr>
          <p:cNvSpPr/>
          <p:nvPr/>
        </p:nvSpPr>
        <p:spPr>
          <a:xfrm>
            <a:off x="2914648" y="4314826"/>
            <a:ext cx="433397" cy="37601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DA387-E6F8-46C1-A724-3D09CC0F213C}"/>
              </a:ext>
            </a:extLst>
          </p:cNvPr>
          <p:cNvSpPr/>
          <p:nvPr/>
        </p:nvSpPr>
        <p:spPr>
          <a:xfrm>
            <a:off x="1774702" y="3776408"/>
            <a:ext cx="2479798" cy="24797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999896-D6BC-4D82-B8D0-44E389E4084D}"/>
              </a:ext>
            </a:extLst>
          </p:cNvPr>
          <p:cNvSpPr/>
          <p:nvPr/>
        </p:nvSpPr>
        <p:spPr>
          <a:xfrm>
            <a:off x="2755217" y="1519951"/>
            <a:ext cx="683420" cy="5929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21B4C2C-E517-4C7D-8045-6A90B4360C47}"/>
              </a:ext>
            </a:extLst>
          </p:cNvPr>
          <p:cNvSpPr/>
          <p:nvPr/>
        </p:nvSpPr>
        <p:spPr>
          <a:xfrm>
            <a:off x="2900472" y="1677114"/>
            <a:ext cx="433397" cy="37601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48D05D-5C44-4D6B-83D1-1A54C018D19E}"/>
              </a:ext>
            </a:extLst>
          </p:cNvPr>
          <p:cNvSpPr/>
          <p:nvPr/>
        </p:nvSpPr>
        <p:spPr>
          <a:xfrm>
            <a:off x="1760526" y="1138696"/>
            <a:ext cx="2479798" cy="24797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5C8106-6F76-4BE4-80DF-8EE7E79A62B1}"/>
              </a:ext>
            </a:extLst>
          </p:cNvPr>
          <p:cNvSpPr/>
          <p:nvPr/>
        </p:nvSpPr>
        <p:spPr>
          <a:xfrm>
            <a:off x="4768441" y="3783842"/>
            <a:ext cx="2479798" cy="24797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7D94807-DC63-4E16-8D32-83F8A282E0DE}"/>
              </a:ext>
            </a:extLst>
          </p:cNvPr>
          <p:cNvSpPr/>
          <p:nvPr/>
        </p:nvSpPr>
        <p:spPr>
          <a:xfrm>
            <a:off x="5648325" y="3967164"/>
            <a:ext cx="971550" cy="933449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4645A8-A184-41B7-A2FF-EA42864DFBB0}"/>
              </a:ext>
            </a:extLst>
          </p:cNvPr>
          <p:cNvSpPr/>
          <p:nvPr/>
        </p:nvSpPr>
        <p:spPr>
          <a:xfrm>
            <a:off x="5757864" y="4086225"/>
            <a:ext cx="821602" cy="76676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AFCE42-35BB-4995-9450-517381E129EB}"/>
              </a:ext>
            </a:extLst>
          </p:cNvPr>
          <p:cNvSpPr/>
          <p:nvPr/>
        </p:nvSpPr>
        <p:spPr>
          <a:xfrm>
            <a:off x="4755761" y="1144827"/>
            <a:ext cx="2479798" cy="24797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BAD555-9AA7-4EDF-ADBD-B4035AEDD381}"/>
              </a:ext>
            </a:extLst>
          </p:cNvPr>
          <p:cNvSpPr/>
          <p:nvPr/>
        </p:nvSpPr>
        <p:spPr>
          <a:xfrm>
            <a:off x="5635645" y="1328149"/>
            <a:ext cx="971550" cy="933449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E84B36-D060-49E7-9E81-51125719CF35}"/>
              </a:ext>
            </a:extLst>
          </p:cNvPr>
          <p:cNvSpPr/>
          <p:nvPr/>
        </p:nvSpPr>
        <p:spPr>
          <a:xfrm>
            <a:off x="5745184" y="1447210"/>
            <a:ext cx="821602" cy="76676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01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6B6FB13-5858-4B69-BF76-12A640693656}"/>
              </a:ext>
            </a:extLst>
          </p:cNvPr>
          <p:cNvSpPr txBox="1"/>
          <p:nvPr/>
        </p:nvSpPr>
        <p:spPr>
          <a:xfrm>
            <a:off x="2584469" y="738649"/>
            <a:ext cx="95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2FB67-E2D6-43C4-926E-09821505603D}"/>
              </a:ext>
            </a:extLst>
          </p:cNvPr>
          <p:cNvSpPr txBox="1"/>
          <p:nvPr/>
        </p:nvSpPr>
        <p:spPr>
          <a:xfrm>
            <a:off x="4761303" y="750002"/>
            <a:ext cx="95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2DB76-CEFC-44E4-8D2A-2B4305E75C6B}"/>
              </a:ext>
            </a:extLst>
          </p:cNvPr>
          <p:cNvSpPr txBox="1"/>
          <p:nvPr/>
        </p:nvSpPr>
        <p:spPr>
          <a:xfrm>
            <a:off x="7032315" y="750002"/>
            <a:ext cx="95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91428E-2672-4DCE-8633-B1C1FEAE1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05" y="1217053"/>
            <a:ext cx="2158749" cy="23307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8A72BC-FFEF-40F4-A211-316C236C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92" y="1239589"/>
            <a:ext cx="2158749" cy="2330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E5439F-EB7B-4DEA-8AAD-76002896A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179" y="1239589"/>
            <a:ext cx="2158750" cy="2330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3BB6EA-292E-49B3-9F42-A656FD5F1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317" y="3621688"/>
            <a:ext cx="6864612" cy="235372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A2147D7-ECFC-4891-B7C1-D70A26E7758F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Coupled atoms: charging ring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20AA7351-0C29-4D70-87EB-8A680845B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9599" t="8365" r="15663" b="26512"/>
          <a:stretch/>
        </p:blipFill>
        <p:spPr>
          <a:xfrm>
            <a:off x="90173" y="731536"/>
            <a:ext cx="1291421" cy="12149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F747BB-234E-424B-9FFC-6815C1AFD978}"/>
              </a:ext>
            </a:extLst>
          </p:cNvPr>
          <p:cNvSpPr txBox="1"/>
          <p:nvPr/>
        </p:nvSpPr>
        <p:spPr>
          <a:xfrm>
            <a:off x="177965" y="229839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</a:t>
            </a: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B21B7-2A41-4C37-8137-D6C8D30E28CB}"/>
              </a:ext>
            </a:extLst>
          </p:cNvPr>
          <p:cNvSpPr txBox="1"/>
          <p:nvPr/>
        </p:nvSpPr>
        <p:spPr>
          <a:xfrm>
            <a:off x="0" y="478677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Frequency shift</a:t>
            </a: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1AD81-1C3F-44A6-B97F-1E3502905B30}"/>
              </a:ext>
            </a:extLst>
          </p:cNvPr>
          <p:cNvSpPr txBox="1"/>
          <p:nvPr/>
        </p:nvSpPr>
        <p:spPr>
          <a:xfrm>
            <a:off x="1177408" y="6074961"/>
            <a:ext cx="1009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Images and spectra stabilised on top of atom @ -800mV,60pA; -40pm closer</a:t>
            </a:r>
            <a:endParaRPr kumimoji="0" lang="en-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A2F94B-FE81-4D19-91BF-E21E7737A162}"/>
              </a:ext>
            </a:extLst>
          </p:cNvPr>
          <p:cNvSpPr txBox="1"/>
          <p:nvPr/>
        </p:nvSpPr>
        <p:spPr>
          <a:xfrm>
            <a:off x="8981944" y="2125193"/>
            <a:ext cx="31229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charging ring for each fish.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increasing voltage, charging ring expands. (Looks like it crosses each other)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crossed ring part has darker contrast.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top right &amp; top left there is a butterfly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64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11A79-0317-A08F-20D4-6C9C179C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551" y="3598375"/>
            <a:ext cx="6846144" cy="2376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B6FB13-5858-4B69-BF76-12A640693656}"/>
              </a:ext>
            </a:extLst>
          </p:cNvPr>
          <p:cNvSpPr txBox="1"/>
          <p:nvPr/>
        </p:nvSpPr>
        <p:spPr>
          <a:xfrm>
            <a:off x="2584469" y="738649"/>
            <a:ext cx="95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2FB67-E2D6-43C4-926E-09821505603D}"/>
              </a:ext>
            </a:extLst>
          </p:cNvPr>
          <p:cNvSpPr txBox="1"/>
          <p:nvPr/>
        </p:nvSpPr>
        <p:spPr>
          <a:xfrm>
            <a:off x="4761303" y="750002"/>
            <a:ext cx="95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2DB76-CEFC-44E4-8D2A-2B4305E75C6B}"/>
              </a:ext>
            </a:extLst>
          </p:cNvPr>
          <p:cNvSpPr txBox="1"/>
          <p:nvPr/>
        </p:nvSpPr>
        <p:spPr>
          <a:xfrm>
            <a:off x="7032315" y="750002"/>
            <a:ext cx="95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750mV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91428E-2672-4DCE-8633-B1C1FEAE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05" y="1217053"/>
            <a:ext cx="2158749" cy="23307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8A72BC-FFEF-40F4-A211-316C236C7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192" y="1239589"/>
            <a:ext cx="2158749" cy="2330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E5439F-EB7B-4DEA-8AAD-76002896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179" y="1239589"/>
            <a:ext cx="2158750" cy="233074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A2147D7-ECFC-4891-B7C1-D70A26E7758F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Coupled atoms: charging ring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20AA7351-0C29-4D70-87EB-8A680845B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9599" t="8365" r="15663" b="26512"/>
          <a:stretch/>
        </p:blipFill>
        <p:spPr>
          <a:xfrm>
            <a:off x="90173" y="731536"/>
            <a:ext cx="1291421" cy="12149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F747BB-234E-424B-9FFC-6815C1AFD978}"/>
              </a:ext>
            </a:extLst>
          </p:cNvPr>
          <p:cNvSpPr txBox="1"/>
          <p:nvPr/>
        </p:nvSpPr>
        <p:spPr>
          <a:xfrm>
            <a:off x="177965" y="229839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</a:t>
            </a: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B21B7-2A41-4C37-8137-D6C8D30E28CB}"/>
              </a:ext>
            </a:extLst>
          </p:cNvPr>
          <p:cNvSpPr txBox="1"/>
          <p:nvPr/>
        </p:nvSpPr>
        <p:spPr>
          <a:xfrm>
            <a:off x="0" y="478677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Frequency shift</a:t>
            </a: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1AD81-1C3F-44A6-B97F-1E3502905B30}"/>
              </a:ext>
            </a:extLst>
          </p:cNvPr>
          <p:cNvSpPr txBox="1"/>
          <p:nvPr/>
        </p:nvSpPr>
        <p:spPr>
          <a:xfrm>
            <a:off x="1177408" y="6074961"/>
            <a:ext cx="1009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Images and spectra stabilised on top of atom @ -800mV,60pA; -40pm closer</a:t>
            </a:r>
            <a:endParaRPr kumimoji="0" lang="en-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F8A7C2-406D-4FAF-AD80-B1CDFEEDE890}"/>
              </a:ext>
            </a:extLst>
          </p:cNvPr>
          <p:cNvSpPr txBox="1"/>
          <p:nvPr/>
        </p:nvSpPr>
        <p:spPr>
          <a:xfrm>
            <a:off x="8981944" y="2125193"/>
            <a:ext cx="31229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charging ring for each fish.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increasing voltage, charging ring expands. (Looks like it crosses each other)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crossed ring part has darker contrast.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top right &amp; top left there is a butterfly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49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9A7A5C-1CCA-4279-A9CC-3E46D4937E49}"/>
              </a:ext>
            </a:extLst>
          </p:cNvPr>
          <p:cNvSpPr txBox="1"/>
          <p:nvPr/>
        </p:nvSpPr>
        <p:spPr>
          <a:xfrm>
            <a:off x="113144" y="640676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-400mV,10pA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 descr="A red lines on a white background&#10;&#10;Description automatically generated">
            <a:extLst>
              <a:ext uri="{FF2B5EF4-FFF2-40B4-BE49-F238E27FC236}">
                <a16:creationId xmlns:a16="http://schemas.microsoft.com/office/drawing/2014/main" id="{5DFCE413-FBA8-1DFE-ACFE-FD0E00443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47" y="2841297"/>
            <a:ext cx="7019580" cy="3491510"/>
          </a:xfrm>
          <a:prstGeom prst="rect">
            <a:avLst/>
          </a:prstGeom>
        </p:spPr>
      </p:pic>
      <p:pic>
        <p:nvPicPr>
          <p:cNvPr id="6" name="Picture 5" descr="A red and white graph&#10;&#10;Description automatically generated">
            <a:extLst>
              <a:ext uri="{FF2B5EF4-FFF2-40B4-BE49-F238E27FC236}">
                <a16:creationId xmlns:a16="http://schemas.microsoft.com/office/drawing/2014/main" id="{EDDC4378-E190-8B4B-EF04-7A8C8245F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4" b="3587"/>
          <a:stretch/>
        </p:blipFill>
        <p:spPr>
          <a:xfrm>
            <a:off x="1932391" y="669752"/>
            <a:ext cx="7008040" cy="3187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F05399-1F7A-20FE-C505-C27221263DC6}"/>
              </a:ext>
            </a:extLst>
          </p:cNvPr>
          <p:cNvSpPr txBox="1"/>
          <p:nvPr/>
        </p:nvSpPr>
        <p:spPr>
          <a:xfrm>
            <a:off x="8680120" y="2291494"/>
            <a:ext cx="260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Zoffset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0 to -200 pm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32498-9DC7-F3D6-3217-27AD1A134409}"/>
              </a:ext>
            </a:extLst>
          </p:cNvPr>
          <p:cNvSpPr txBox="1"/>
          <p:nvPr/>
        </p:nvSpPr>
        <p:spPr>
          <a:xfrm>
            <a:off x="8680121" y="4587052"/>
            <a:ext cx="260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Zoffset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0 to -200 pm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22E13A-1916-209A-6318-E11910100268}"/>
              </a:ext>
            </a:extLst>
          </p:cNvPr>
          <p:cNvCxnSpPr>
            <a:cxnSpLocks/>
          </p:cNvCxnSpPr>
          <p:nvPr/>
        </p:nvCxnSpPr>
        <p:spPr>
          <a:xfrm>
            <a:off x="8525504" y="1696211"/>
            <a:ext cx="0" cy="17327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3F11B1-7011-1BA3-C2AC-92190A7E7B9D}"/>
              </a:ext>
            </a:extLst>
          </p:cNvPr>
          <p:cNvCxnSpPr>
            <a:cxnSpLocks/>
          </p:cNvCxnSpPr>
          <p:nvPr/>
        </p:nvCxnSpPr>
        <p:spPr>
          <a:xfrm>
            <a:off x="8525504" y="3997670"/>
            <a:ext cx="0" cy="17327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2AD724-0260-4E40-8193-FF316269A2AE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Butterfly: Voltage dependent df and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dV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B6262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114C9C-B33E-4247-A9C4-C935F577F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66" t="34131" r="42727" b="35139"/>
          <a:stretch/>
        </p:blipFill>
        <p:spPr>
          <a:xfrm rot="5400000">
            <a:off x="311336" y="453198"/>
            <a:ext cx="692805" cy="1190653"/>
          </a:xfrm>
          <a:prstGeom prst="rect">
            <a:avLst/>
          </a:prstGeom>
        </p:spPr>
      </p:pic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84266A59-CEA7-4F41-AB4F-33315E143FCF}"/>
              </a:ext>
            </a:extLst>
          </p:cNvPr>
          <p:cNvSpPr/>
          <p:nvPr/>
        </p:nvSpPr>
        <p:spPr>
          <a:xfrm>
            <a:off x="657738" y="979850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5826E-FD8B-4B9D-89F7-EEC4B2651094}"/>
              </a:ext>
            </a:extLst>
          </p:cNvPr>
          <p:cNvSpPr txBox="1"/>
          <p:nvPr/>
        </p:nvSpPr>
        <p:spPr>
          <a:xfrm>
            <a:off x="1360230" y="67919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91379F-17C1-4B70-89E2-1088B22EAAD0}"/>
              </a:ext>
            </a:extLst>
          </p:cNvPr>
          <p:cNvSpPr/>
          <p:nvPr/>
        </p:nvSpPr>
        <p:spPr>
          <a:xfrm>
            <a:off x="9178546" y="5994253"/>
            <a:ext cx="3013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datatsets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5 different tips.</a:t>
            </a:r>
          </a:p>
        </p:txBody>
      </p:sp>
    </p:spTree>
    <p:extLst>
      <p:ext uri="{BB962C8B-B14F-4D97-AF65-F5344CB8AC3E}">
        <p14:creationId xmlns:p14="http://schemas.microsoft.com/office/powerpoint/2010/main" val="243535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C08DF-71FD-5D4C-F964-D2056F6D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343" y="3154473"/>
            <a:ext cx="5710535" cy="3119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2E49D-76BB-30E6-2219-30B2B04B5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294" y="790604"/>
            <a:ext cx="5790997" cy="311913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89F698C-0AE0-4741-B5E7-8EDB64297393}"/>
              </a:ext>
            </a:extLst>
          </p:cNvPr>
          <p:cNvSpPr/>
          <p:nvPr/>
        </p:nvSpPr>
        <p:spPr>
          <a:xfrm>
            <a:off x="7430871" y="2745777"/>
            <a:ext cx="186431" cy="2041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8FC256C0-7E86-957C-84ED-AEF8B473FC32}"/>
              </a:ext>
            </a:extLst>
          </p:cNvPr>
          <p:cNvSpPr txBox="1"/>
          <p:nvPr/>
        </p:nvSpPr>
        <p:spPr>
          <a:xfrm>
            <a:off x="8892725" y="4608900"/>
            <a:ext cx="306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Zoffset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0 to -120 pm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2D975-D8EA-478D-9F1C-2C39EDFC7811}"/>
              </a:ext>
            </a:extLst>
          </p:cNvPr>
          <p:cNvCxnSpPr>
            <a:cxnSpLocks/>
          </p:cNvCxnSpPr>
          <p:nvPr/>
        </p:nvCxnSpPr>
        <p:spPr>
          <a:xfrm>
            <a:off x="8525504" y="1696211"/>
            <a:ext cx="0" cy="17327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94FFDD-2E93-4F78-85C8-9A4C5B75303B}"/>
              </a:ext>
            </a:extLst>
          </p:cNvPr>
          <p:cNvCxnSpPr>
            <a:cxnSpLocks/>
          </p:cNvCxnSpPr>
          <p:nvPr/>
        </p:nvCxnSpPr>
        <p:spPr>
          <a:xfrm>
            <a:off x="8525504" y="3997670"/>
            <a:ext cx="0" cy="17327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D6E366-C9D1-4E9C-979F-9DC430DC631B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Butterfly: Voltage dependent df and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dV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B6262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1D1A80-A93B-4CA4-9D46-B44B799E29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66" t="34131" r="42727" b="35139"/>
          <a:stretch/>
        </p:blipFill>
        <p:spPr>
          <a:xfrm rot="5400000">
            <a:off x="311336" y="453198"/>
            <a:ext cx="692805" cy="1190653"/>
          </a:xfrm>
          <a:prstGeom prst="rect">
            <a:avLst/>
          </a:prstGeom>
        </p:spPr>
      </p:pic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3F4FA77-FE99-4F61-BADA-D44AAF2B106D}"/>
              </a:ext>
            </a:extLst>
          </p:cNvPr>
          <p:cNvSpPr/>
          <p:nvPr/>
        </p:nvSpPr>
        <p:spPr>
          <a:xfrm>
            <a:off x="657738" y="979850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5E041-D0AB-4E8B-8337-47EC26844C50}"/>
              </a:ext>
            </a:extLst>
          </p:cNvPr>
          <p:cNvSpPr txBox="1"/>
          <p:nvPr/>
        </p:nvSpPr>
        <p:spPr>
          <a:xfrm>
            <a:off x="1360230" y="67919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5CA9FDD-ABCF-49BD-B6DF-2F889A134F85}"/>
              </a:ext>
            </a:extLst>
          </p:cNvPr>
          <p:cNvSpPr txBox="1"/>
          <p:nvPr/>
        </p:nvSpPr>
        <p:spPr>
          <a:xfrm>
            <a:off x="8892725" y="2165507"/>
            <a:ext cx="306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Zoffset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0 to -120 pm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777740-67B4-4181-95E2-CE07FE061582}"/>
              </a:ext>
            </a:extLst>
          </p:cNvPr>
          <p:cNvSpPr/>
          <p:nvPr/>
        </p:nvSpPr>
        <p:spPr>
          <a:xfrm>
            <a:off x="9178546" y="6005541"/>
            <a:ext cx="29557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datasets with 3 different tips.</a:t>
            </a:r>
          </a:p>
        </p:txBody>
      </p:sp>
    </p:spTree>
    <p:extLst>
      <p:ext uri="{BB962C8B-B14F-4D97-AF65-F5344CB8AC3E}">
        <p14:creationId xmlns:p14="http://schemas.microsoft.com/office/powerpoint/2010/main" val="3435431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AFBB3-F6DA-4A60-95E0-4A5665DD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7096" y="6453336"/>
            <a:ext cx="1374904" cy="40466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79685-7E23-457F-945A-5CB1C5DC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9" y="961360"/>
            <a:ext cx="2039064" cy="1205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098F4-A74B-4A5E-8B15-1C74F8F9C2A6}"/>
              </a:ext>
            </a:extLst>
          </p:cNvPr>
          <p:cNvSpPr txBox="1"/>
          <p:nvPr/>
        </p:nvSpPr>
        <p:spPr>
          <a:xfrm>
            <a:off x="664270" y="578322"/>
            <a:ext cx="105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450 mV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1F8FB-576C-4787-A846-6EB582EEFAB6}"/>
              </a:ext>
            </a:extLst>
          </p:cNvPr>
          <p:cNvCxnSpPr>
            <a:cxnSpLocks/>
          </p:cNvCxnSpPr>
          <p:nvPr/>
        </p:nvCxnSpPr>
        <p:spPr>
          <a:xfrm flipV="1">
            <a:off x="1265810" y="1662264"/>
            <a:ext cx="772540" cy="21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D8C1E08-8296-4E48-8229-76CD7985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505" y="974590"/>
            <a:ext cx="6456070" cy="33603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A60A08-9593-4D00-92C9-AFB8C3D446C3}"/>
              </a:ext>
            </a:extLst>
          </p:cNvPr>
          <p:cNvSpPr txBox="1"/>
          <p:nvPr/>
        </p:nvSpPr>
        <p:spPr>
          <a:xfrm>
            <a:off x="9641087" y="1727985"/>
            <a:ext cx="202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-11.93 ± 0.15 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8CE7A-6E88-46AB-BB05-575B92D493D4}"/>
              </a:ext>
            </a:extLst>
          </p:cNvPr>
          <p:cNvSpPr txBox="1"/>
          <p:nvPr/>
        </p:nvSpPr>
        <p:spPr>
          <a:xfrm>
            <a:off x="9656565" y="2265153"/>
            <a:ext cx="199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-12.13 ± 0.15 Hz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3072C5D-3B06-426F-94B5-0301FBB7EC2E}"/>
              </a:ext>
            </a:extLst>
          </p:cNvPr>
          <p:cNvSpPr/>
          <p:nvPr/>
        </p:nvSpPr>
        <p:spPr>
          <a:xfrm rot="5400000">
            <a:off x="9246101" y="2265153"/>
            <a:ext cx="225985" cy="36933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9064652-3C98-4F6D-B5AD-8AF7200C4B2E}"/>
              </a:ext>
            </a:extLst>
          </p:cNvPr>
          <p:cNvSpPr/>
          <p:nvPr/>
        </p:nvSpPr>
        <p:spPr>
          <a:xfrm rot="5400000">
            <a:off x="9246101" y="1756348"/>
            <a:ext cx="225985" cy="36933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3B5F2-512A-4B0B-99D1-E349FE193BAB}"/>
              </a:ext>
            </a:extLst>
          </p:cNvPr>
          <p:cNvSpPr txBox="1"/>
          <p:nvPr/>
        </p:nvSpPr>
        <p:spPr>
          <a:xfrm>
            <a:off x="5572096" y="1166634"/>
            <a:ext cx="97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rial"/>
                <a:ea typeface="+mn-ea"/>
                <a:cs typeface="+mn-cs"/>
              </a:rPr>
              <a:t>1.1 nm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2743F-2C17-4849-864A-FF996E323E2F}"/>
              </a:ext>
            </a:extLst>
          </p:cNvPr>
          <p:cNvSpPr txBox="1"/>
          <p:nvPr/>
        </p:nvSpPr>
        <p:spPr>
          <a:xfrm>
            <a:off x="9834963" y="3025154"/>
            <a:ext cx="1455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Δdf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0.20 Hz</a:t>
            </a:r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AEE3D9EE-9DB9-4223-B997-A8B297A14F0A}"/>
              </a:ext>
            </a:extLst>
          </p:cNvPr>
          <p:cNvSpPr/>
          <p:nvPr/>
        </p:nvSpPr>
        <p:spPr>
          <a:xfrm flipH="1">
            <a:off x="1601335" y="1680541"/>
            <a:ext cx="147480" cy="14748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584C7DBC-8507-4B4F-AC24-3091ACDE5305}"/>
              </a:ext>
            </a:extLst>
          </p:cNvPr>
          <p:cNvSpPr/>
          <p:nvPr/>
        </p:nvSpPr>
        <p:spPr>
          <a:xfrm flipH="1">
            <a:off x="1752322" y="1636619"/>
            <a:ext cx="147480" cy="14748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280B024A-66F5-44AB-9623-A93FDCB6BA8A}"/>
              </a:ext>
            </a:extLst>
          </p:cNvPr>
          <p:cNvSpPr/>
          <p:nvPr/>
        </p:nvSpPr>
        <p:spPr>
          <a:xfrm flipH="1">
            <a:off x="1903382" y="1606419"/>
            <a:ext cx="147480" cy="14748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77DD9-D1B5-443B-8DA6-7BEF3D00B6F2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Fish: Switching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D4CAD2-6CF9-CC08-947B-6D2D82A6E858}"/>
              </a:ext>
            </a:extLst>
          </p:cNvPr>
          <p:cNvGraphicFramePr>
            <a:graphicFrameLocks noGrp="1"/>
          </p:cNvGraphicFramePr>
          <p:nvPr/>
        </p:nvGraphicFramePr>
        <p:xfrm>
          <a:off x="6409711" y="4664526"/>
          <a:ext cx="2672460" cy="1512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230">
                  <a:extLst>
                    <a:ext uri="{9D8B030D-6E8A-4147-A177-3AD203B41FA5}">
                      <a16:colId xmlns:a16="http://schemas.microsoft.com/office/drawing/2014/main" val="3071332997"/>
                    </a:ext>
                  </a:extLst>
                </a:gridCol>
                <a:gridCol w="1336230">
                  <a:extLst>
                    <a:ext uri="{9D8B030D-6E8A-4147-A177-3AD203B41FA5}">
                      <a16:colId xmlns:a16="http://schemas.microsoft.com/office/drawing/2014/main" val="4097111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atom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Δdf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91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0.22 ± 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7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1.1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0.20 ± 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00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1.2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0.22 ± 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56849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9DB8CC96-C264-4197-8E4A-58CE9D227913}"/>
              </a:ext>
            </a:extLst>
          </p:cNvPr>
          <p:cNvSpPr/>
          <p:nvPr/>
        </p:nvSpPr>
        <p:spPr>
          <a:xfrm>
            <a:off x="10192735" y="6007946"/>
            <a:ext cx="1999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datasets with 1 tip</a:t>
            </a:r>
          </a:p>
        </p:txBody>
      </p:sp>
    </p:spTree>
    <p:extLst>
      <p:ext uri="{BB962C8B-B14F-4D97-AF65-F5344CB8AC3E}">
        <p14:creationId xmlns:p14="http://schemas.microsoft.com/office/powerpoint/2010/main" val="184884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AB5628-9688-43BF-A6BB-B1E9B727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3" y="908208"/>
            <a:ext cx="2813456" cy="153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571ABC-BD37-43F7-B1CF-E36C6191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170" y="3654027"/>
            <a:ext cx="4500480" cy="2340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8612A-3C2D-46A9-BD14-6F01B897D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169" y="1001279"/>
            <a:ext cx="4300237" cy="2360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07832-7A1D-4993-8FC6-9A40B97E31AC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Coupled atoms: switching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8395DECD-798A-4B38-A3C1-6DB8D3B41F2C}"/>
              </a:ext>
            </a:extLst>
          </p:cNvPr>
          <p:cNvSpPr/>
          <p:nvPr/>
        </p:nvSpPr>
        <p:spPr>
          <a:xfrm flipH="1">
            <a:off x="1509869" y="1487077"/>
            <a:ext cx="247910" cy="24791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9659B-4BD0-46DA-85D5-70B586AFE62C}"/>
              </a:ext>
            </a:extLst>
          </p:cNvPr>
          <p:cNvSpPr txBox="1"/>
          <p:nvPr/>
        </p:nvSpPr>
        <p:spPr>
          <a:xfrm>
            <a:off x="3818878" y="1025747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Oscillation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E9B4F-2307-4F76-B5DD-B22BDA51DADB}"/>
              </a:ext>
            </a:extLst>
          </p:cNvPr>
          <p:cNvSpPr txBox="1"/>
          <p:nvPr/>
        </p:nvSpPr>
        <p:spPr>
          <a:xfrm>
            <a:off x="3818878" y="370509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Oscillation 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53DAE-579A-49B9-A139-5A1267FBC0B6}"/>
              </a:ext>
            </a:extLst>
          </p:cNvPr>
          <p:cNvSpPr txBox="1"/>
          <p:nvPr/>
        </p:nvSpPr>
        <p:spPr>
          <a:xfrm>
            <a:off x="8211844" y="1841369"/>
            <a:ext cx="360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Current: 3 states clearly observed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92BAA-6750-435C-84F9-B441B751C2C4}"/>
              </a:ext>
            </a:extLst>
          </p:cNvPr>
          <p:cNvSpPr txBox="1"/>
          <p:nvPr/>
        </p:nvSpPr>
        <p:spPr>
          <a:xfrm>
            <a:off x="8211845" y="3949076"/>
            <a:ext cx="39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Current: 2 states observed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 field of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tip alters (?).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Df: 2 states observed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Δdf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 0.3Hz)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745DF2-B97F-402D-9D37-DAF3E7507729}"/>
              </a:ext>
            </a:extLst>
          </p:cNvPr>
          <p:cNvSpPr/>
          <p:nvPr/>
        </p:nvSpPr>
        <p:spPr>
          <a:xfrm>
            <a:off x="10014496" y="6014167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datasets with 1 tip</a:t>
            </a:r>
          </a:p>
        </p:txBody>
      </p:sp>
    </p:spTree>
    <p:extLst>
      <p:ext uri="{BB962C8B-B14F-4D97-AF65-F5344CB8AC3E}">
        <p14:creationId xmlns:p14="http://schemas.microsoft.com/office/powerpoint/2010/main" val="839748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117BC-09F3-4DAD-91BF-2EF5512F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27C33C-F54B-4949-B957-F3E642E0DF1B}"/>
              </a:ext>
            </a:extLst>
          </p:cNvPr>
          <p:cNvGrpSpPr/>
          <p:nvPr/>
        </p:nvGrpSpPr>
        <p:grpSpPr>
          <a:xfrm>
            <a:off x="974052" y="1542602"/>
            <a:ext cx="3829649" cy="3117766"/>
            <a:chOff x="6572922" y="1122843"/>
            <a:chExt cx="4414772" cy="3594123"/>
          </a:xfrm>
        </p:grpSpPr>
        <p:pic>
          <p:nvPicPr>
            <p:cNvPr id="6" name="Main graphic">
              <a:extLst>
                <a:ext uri="{FF2B5EF4-FFF2-40B4-BE49-F238E27FC236}">
                  <a16:creationId xmlns:a16="http://schemas.microsoft.com/office/drawing/2014/main" id="{5BFED3AC-9306-4D00-A91C-A3C47C38F834}"/>
                </a:ext>
              </a:extLst>
            </p:cNvPr>
            <p:cNvPicPr/>
            <p:nvPr/>
          </p:nvPicPr>
          <p:blipFill rotWithShape="1">
            <a:blip r:embed="rId2"/>
            <a:srcRect b="33083"/>
            <a:stretch/>
          </p:blipFill>
          <p:spPr>
            <a:xfrm>
              <a:off x="6572922" y="1122843"/>
              <a:ext cx="4414772" cy="3594123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E5D7-20CD-4F84-96C8-47E9FF612277}"/>
                </a:ext>
              </a:extLst>
            </p:cNvPr>
            <p:cNvSpPr/>
            <p:nvPr/>
          </p:nvSpPr>
          <p:spPr>
            <a:xfrm>
              <a:off x="7496355" y="1345931"/>
              <a:ext cx="465827" cy="530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6766877-7BAF-48D4-B4D1-A31E4947D9F8}"/>
              </a:ext>
            </a:extLst>
          </p:cNvPr>
          <p:cNvSpPr/>
          <p:nvPr/>
        </p:nvSpPr>
        <p:spPr>
          <a:xfrm>
            <a:off x="3082634" y="6453336"/>
            <a:ext cx="3509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Leo Gross,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., Science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324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(2009)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9D889-9853-4575-AFC8-C93482D73D89}"/>
              </a:ext>
            </a:extLst>
          </p:cNvPr>
          <p:cNvSpPr txBox="1"/>
          <p:nvPr/>
        </p:nvSpPr>
        <p:spPr>
          <a:xfrm>
            <a:off x="7693505" y="4968904"/>
            <a:ext cx="3186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charging neutral ⟹ negative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jump to new parabola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2AEF7-69D1-4A95-B468-59CEBEA04129}"/>
              </a:ext>
            </a:extLst>
          </p:cNvPr>
          <p:cNvSpPr txBox="1"/>
          <p:nvPr/>
        </p:nvSpPr>
        <p:spPr>
          <a:xfrm>
            <a:off x="1382515" y="4846984"/>
            <a:ext cx="4016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Shift in the maxima of parabola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⟹ change in work function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⟹ difference in charge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1D5ED-5895-4382-A4C2-9C29AB61B043}"/>
              </a:ext>
            </a:extLst>
          </p:cNvPr>
          <p:cNvGrpSpPr/>
          <p:nvPr/>
        </p:nvGrpSpPr>
        <p:grpSpPr>
          <a:xfrm>
            <a:off x="6305490" y="1363980"/>
            <a:ext cx="5254817" cy="3418308"/>
            <a:chOff x="6004560" y="1211580"/>
            <a:chExt cx="5254817" cy="341830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8D5155-5776-4FEE-AD98-19A3D8821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15" r="33367"/>
            <a:stretch/>
          </p:blipFill>
          <p:spPr>
            <a:xfrm>
              <a:off x="6096000" y="1287835"/>
              <a:ext cx="5163377" cy="334205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C854C7-7636-4B27-908A-678065A0E52B}"/>
                </a:ext>
              </a:extLst>
            </p:cNvPr>
            <p:cNvSpPr/>
            <p:nvPr/>
          </p:nvSpPr>
          <p:spPr>
            <a:xfrm>
              <a:off x="6004560" y="1211580"/>
              <a:ext cx="41148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5EE73619-DA60-4D3A-BCC8-A0DA8800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93613"/>
            <a:ext cx="10972800" cy="504056"/>
          </a:xfrm>
        </p:spPr>
        <p:txBody>
          <a:bodyPr>
            <a:noAutofit/>
          </a:bodyPr>
          <a:lstStyle/>
          <a:p>
            <a:r>
              <a:rPr lang="en-US" sz="2400" dirty="0"/>
              <a:t>LCPD on different charges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A19FBF-3DE1-4F6E-A926-A8D6E1BE94A8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Possible explanation for dip in LCPD</a:t>
            </a:r>
          </a:p>
        </p:txBody>
      </p:sp>
    </p:spTree>
    <p:extLst>
      <p:ext uri="{BB962C8B-B14F-4D97-AF65-F5344CB8AC3E}">
        <p14:creationId xmlns:p14="http://schemas.microsoft.com/office/powerpoint/2010/main" val="116746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EA3AC7-10F0-42C4-8F6D-5A2790B2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745" y="1564758"/>
            <a:ext cx="5777462" cy="29874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8BCE87-327F-4328-81C3-29DAF362B638}"/>
              </a:ext>
            </a:extLst>
          </p:cNvPr>
          <p:cNvSpPr/>
          <p:nvPr/>
        </p:nvSpPr>
        <p:spPr>
          <a:xfrm>
            <a:off x="3233185" y="1790967"/>
            <a:ext cx="580814" cy="2440223"/>
          </a:xfrm>
          <a:prstGeom prst="rect">
            <a:avLst/>
          </a:prstGeom>
          <a:solidFill>
            <a:schemeClr val="accent1">
              <a:alpha val="378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58B54-4474-421B-86B1-1AA9A665B310}"/>
              </a:ext>
            </a:extLst>
          </p:cNvPr>
          <p:cNvSpPr/>
          <p:nvPr/>
        </p:nvSpPr>
        <p:spPr>
          <a:xfrm>
            <a:off x="1452061" y="4593742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Why a dip and not a shift?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163BBB-B76E-4BAB-A20C-BFB75A30C2BB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Possible explanation for dip in LCPD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B439F4-1665-4AC7-88B3-8757C40C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7" r="64788" b="60882"/>
          <a:stretch/>
        </p:blipFill>
        <p:spPr>
          <a:xfrm rot="5400000">
            <a:off x="894766" y="2995960"/>
            <a:ext cx="777552" cy="1101533"/>
          </a:xfrm>
          <a:prstGeom prst="rect">
            <a:avLst/>
          </a:prstGeom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3259E40C-6EE8-4B02-A5E5-F2D019ABBA16}"/>
              </a:ext>
            </a:extLst>
          </p:cNvPr>
          <p:cNvSpPr/>
          <p:nvPr/>
        </p:nvSpPr>
        <p:spPr>
          <a:xfrm>
            <a:off x="1367831" y="3515760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04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E4293A8-31AF-45FB-A958-6704117CD31E}"/>
              </a:ext>
            </a:extLst>
          </p:cNvPr>
          <p:cNvSpPr txBox="1">
            <a:spLocks/>
          </p:cNvSpPr>
          <p:nvPr/>
        </p:nvSpPr>
        <p:spPr>
          <a:xfrm>
            <a:off x="864542" y="1493245"/>
            <a:ext cx="4946976" cy="428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35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5717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1435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7152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8587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the mechanism of orbital memory related to local buckling of BP lattice?</a:t>
            </a: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E7D05-C071-46CA-9031-5793E07DB85F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Questions: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62F373-65A2-3180-6907-59D7B3CC77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325" y="1048395"/>
            <a:ext cx="4612229" cy="21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7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7358B5-23FF-4F4E-A0C7-251FBC548479}"/>
              </a:ext>
            </a:extLst>
          </p:cNvPr>
          <p:cNvSpPr txBox="1"/>
          <p:nvPr/>
        </p:nvSpPr>
        <p:spPr>
          <a:xfrm>
            <a:off x="7158973" y="794861"/>
            <a:ext cx="318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Islands of TAPE on Ag111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C1926-24C7-4940-9BAA-D2DE94BC060E}"/>
              </a:ext>
            </a:extLst>
          </p:cNvPr>
          <p:cNvSpPr txBox="1"/>
          <p:nvPr/>
        </p:nvSpPr>
        <p:spPr>
          <a:xfrm>
            <a:off x="6188365" y="5368096"/>
            <a:ext cx="557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Dip feature: charging event at type Q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Seen in other molecules on conducting substrates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0059E-DB84-496E-ACFF-33B10B3B3FE8}"/>
              </a:ext>
            </a:extLst>
          </p:cNvPr>
          <p:cNvSpPr txBox="1"/>
          <p:nvPr/>
        </p:nvSpPr>
        <p:spPr>
          <a:xfrm>
            <a:off x="3091709" y="6396335"/>
            <a:ext cx="77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N.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Kocic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et. al. Nano Lett. 15, 4406−4411 (2015)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Carbon 216 (2024);   Advanced Material interfaces 7, 15 (2020);  J. Appl.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Phy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55,08NAO (2016);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D1F2E4-4B13-43FF-8CAA-BDD028690B63}"/>
              </a:ext>
            </a:extLst>
          </p:cNvPr>
          <p:cNvGrpSpPr/>
          <p:nvPr/>
        </p:nvGrpSpPr>
        <p:grpSpPr>
          <a:xfrm>
            <a:off x="6134176" y="1494120"/>
            <a:ext cx="5238725" cy="3504229"/>
            <a:chOff x="6096000" y="1084101"/>
            <a:chExt cx="5367023" cy="3590049"/>
          </a:xfrm>
        </p:grpSpPr>
        <p:pic>
          <p:nvPicPr>
            <p:cNvPr id="11" name="Picture 3" descr="page2image22017232">
              <a:extLst>
                <a:ext uri="{FF2B5EF4-FFF2-40B4-BE49-F238E27FC236}">
                  <a16:creationId xmlns:a16="http://schemas.microsoft.com/office/drawing/2014/main" id="{DFE6818C-C2A2-4371-9D72-6BB1A98244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26" b="53492"/>
            <a:stretch/>
          </p:blipFill>
          <p:spPr bwMode="auto">
            <a:xfrm>
              <a:off x="6255471" y="1084101"/>
              <a:ext cx="5207552" cy="3590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BB126B-BCAB-4AA6-B8C3-697421047FAB}"/>
                </a:ext>
              </a:extLst>
            </p:cNvPr>
            <p:cNvSpPr/>
            <p:nvPr/>
          </p:nvSpPr>
          <p:spPr>
            <a:xfrm>
              <a:off x="6096000" y="1156469"/>
              <a:ext cx="465827" cy="530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3EA3AC7-10F0-42C4-8F6D-5A2790B2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745" y="1564758"/>
            <a:ext cx="5777462" cy="29874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8BCE87-327F-4328-81C3-29DAF362B638}"/>
              </a:ext>
            </a:extLst>
          </p:cNvPr>
          <p:cNvSpPr/>
          <p:nvPr/>
        </p:nvSpPr>
        <p:spPr>
          <a:xfrm>
            <a:off x="3233185" y="1790967"/>
            <a:ext cx="580814" cy="2440223"/>
          </a:xfrm>
          <a:prstGeom prst="rect">
            <a:avLst/>
          </a:prstGeom>
          <a:solidFill>
            <a:schemeClr val="accent1">
              <a:alpha val="378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58B54-4474-421B-86B1-1AA9A665B310}"/>
              </a:ext>
            </a:extLst>
          </p:cNvPr>
          <p:cNvSpPr/>
          <p:nvPr/>
        </p:nvSpPr>
        <p:spPr>
          <a:xfrm>
            <a:off x="1452061" y="4593742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Why a dip and not a shift?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163BBB-B76E-4BAB-A20C-BFB75A30C2BB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Possible explanation for dip in LCPD</a:t>
            </a:r>
          </a:p>
        </p:txBody>
      </p:sp>
      <p:pic>
        <p:nvPicPr>
          <p:cNvPr id="5" name="Picture 1" descr="page2image21775584">
            <a:extLst>
              <a:ext uri="{FF2B5EF4-FFF2-40B4-BE49-F238E27FC236}">
                <a16:creationId xmlns:a16="http://schemas.microsoft.com/office/drawing/2014/main" id="{EC37921B-F2C3-4FDF-A946-968560ED0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b="49200"/>
          <a:stretch/>
        </p:blipFill>
        <p:spPr bwMode="auto">
          <a:xfrm>
            <a:off x="9580990" y="3085764"/>
            <a:ext cx="1679303" cy="105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77C15D-503B-4246-9259-33E9553A7C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67" r="64788" b="60882"/>
          <a:stretch/>
        </p:blipFill>
        <p:spPr>
          <a:xfrm rot="5400000">
            <a:off x="894766" y="2995960"/>
            <a:ext cx="777552" cy="1101533"/>
          </a:xfrm>
          <a:prstGeom prst="rect">
            <a:avLst/>
          </a:prstGeom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34B67E42-E7A0-439D-B229-C0516C5640FA}"/>
              </a:ext>
            </a:extLst>
          </p:cNvPr>
          <p:cNvSpPr/>
          <p:nvPr/>
        </p:nvSpPr>
        <p:spPr>
          <a:xfrm>
            <a:off x="1367831" y="3515760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53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age2image295923712">
            <a:extLst>
              <a:ext uri="{FF2B5EF4-FFF2-40B4-BE49-F238E27FC236}">
                <a16:creationId xmlns:a16="http://schemas.microsoft.com/office/drawing/2014/main" id="{F800D793-BB67-A1FB-EE63-93C1F03A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73" y="1421641"/>
            <a:ext cx="1097256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2image295924096">
            <a:extLst>
              <a:ext uri="{FF2B5EF4-FFF2-40B4-BE49-F238E27FC236}">
                <a16:creationId xmlns:a16="http://schemas.microsoft.com/office/drawing/2014/main" id="{8BB5C9C3-7E96-BDD6-DDDF-95CA24C4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73" y="1421641"/>
            <a:ext cx="1097256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page2image295924288">
            <a:extLst>
              <a:ext uri="{FF2B5EF4-FFF2-40B4-BE49-F238E27FC236}">
                <a16:creationId xmlns:a16="http://schemas.microsoft.com/office/drawing/2014/main" id="{104321FD-CDEC-B1AE-6F95-99E2866A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73" y="1421641"/>
            <a:ext cx="1097256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C6EC59-F2B9-9DC1-8138-EE9DB3AF3C43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Possible explanation for dip in LCPD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8A1-3645-C443-1CE6-F504FBEDA1BD}"/>
              </a:ext>
            </a:extLst>
          </p:cNvPr>
          <p:cNvSpPr txBox="1"/>
          <p:nvPr/>
        </p:nvSpPr>
        <p:spPr>
          <a:xfrm>
            <a:off x="3096363" y="6453336"/>
            <a:ext cx="7704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N.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Kocic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et. al. Nano Lett. 15, 4406−4411 (2015)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42A491-4F14-72D3-796E-88C276AC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BB0E47-6120-45A8-B8FD-F8ACCB20F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05" t="20730" r="5731" b="11574"/>
          <a:stretch/>
        </p:blipFill>
        <p:spPr>
          <a:xfrm>
            <a:off x="966946" y="996820"/>
            <a:ext cx="4588298" cy="343356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B7C884-E875-4C67-BDF8-329442CFA79D}"/>
              </a:ext>
            </a:extLst>
          </p:cNvPr>
          <p:cNvSpPr/>
          <p:nvPr/>
        </p:nvSpPr>
        <p:spPr>
          <a:xfrm>
            <a:off x="6539365" y="4636621"/>
            <a:ext cx="46346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a rigid shift of force curves: F1 &amp; F2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df remains same, since slope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Except in the area where there is a change.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AD2F03-CF92-4E32-B3CC-89A578D050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40" t="21396" r="14225" b="8519"/>
          <a:stretch/>
        </p:blipFill>
        <p:spPr>
          <a:xfrm>
            <a:off x="6607151" y="996821"/>
            <a:ext cx="4422830" cy="34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58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age2image295923712">
            <a:extLst>
              <a:ext uri="{FF2B5EF4-FFF2-40B4-BE49-F238E27FC236}">
                <a16:creationId xmlns:a16="http://schemas.microsoft.com/office/drawing/2014/main" id="{F800D793-BB67-A1FB-EE63-93C1F03A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73" y="1421641"/>
            <a:ext cx="1097256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2image295924096">
            <a:extLst>
              <a:ext uri="{FF2B5EF4-FFF2-40B4-BE49-F238E27FC236}">
                <a16:creationId xmlns:a16="http://schemas.microsoft.com/office/drawing/2014/main" id="{8BB5C9C3-7E96-BDD6-DDDF-95CA24C4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73" y="1421641"/>
            <a:ext cx="1097256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page2image295924288">
            <a:extLst>
              <a:ext uri="{FF2B5EF4-FFF2-40B4-BE49-F238E27FC236}">
                <a16:creationId xmlns:a16="http://schemas.microsoft.com/office/drawing/2014/main" id="{104321FD-CDEC-B1AE-6F95-99E2866A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73" y="1421641"/>
            <a:ext cx="1097256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C6EC59-F2B9-9DC1-8138-EE9DB3AF3C43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Possible explanation for dip in LCPD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8A1-3645-C443-1CE6-F504FBEDA1BD}"/>
              </a:ext>
            </a:extLst>
          </p:cNvPr>
          <p:cNvSpPr txBox="1"/>
          <p:nvPr/>
        </p:nvSpPr>
        <p:spPr>
          <a:xfrm>
            <a:off x="3096363" y="6507876"/>
            <a:ext cx="7704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N.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Kocic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et. al. Nano Lett. 15, 4406−4411 (2015)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42A491-4F14-72D3-796E-88C276AC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BB0E47-6120-45A8-B8FD-F8ACCB20F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05" t="20730" r="5731" b="11574"/>
          <a:stretch/>
        </p:blipFill>
        <p:spPr>
          <a:xfrm>
            <a:off x="966946" y="996820"/>
            <a:ext cx="4588298" cy="343356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B7C884-E875-4C67-BDF8-329442CFA79D}"/>
              </a:ext>
            </a:extLst>
          </p:cNvPr>
          <p:cNvSpPr/>
          <p:nvPr/>
        </p:nvSpPr>
        <p:spPr>
          <a:xfrm>
            <a:off x="6539365" y="4636621"/>
            <a:ext cx="46346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a rigid shift of force curves: F1 &amp; F2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df remains same, since slope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Except in the area where there is a change.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AD2F03-CF92-4E32-B3CC-89A578D050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40" t="21396" r="14225" b="8519"/>
          <a:stretch/>
        </p:blipFill>
        <p:spPr>
          <a:xfrm>
            <a:off x="6607151" y="996821"/>
            <a:ext cx="4422830" cy="3433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EB94CA-768B-42A7-BA18-ECA1AAABB54E}"/>
              </a:ext>
            </a:extLst>
          </p:cNvPr>
          <p:cNvSpPr txBox="1"/>
          <p:nvPr/>
        </p:nvSpPr>
        <p:spPr>
          <a:xfrm>
            <a:off x="3096363" y="5833858"/>
            <a:ext cx="5705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Could the dip quantify the charging energy? </a:t>
            </a:r>
          </a:p>
        </p:txBody>
      </p:sp>
    </p:spTree>
    <p:extLst>
      <p:ext uri="{BB962C8B-B14F-4D97-AF65-F5344CB8AC3E}">
        <p14:creationId xmlns:p14="http://schemas.microsoft.com/office/powerpoint/2010/main" val="227736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E52C-EDE5-4F52-92E6-C4146E1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further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E0B0-D4E3-4A4A-A5B8-083E7DD1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4274"/>
            <a:ext cx="10972800" cy="543346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Can we quantify the dip observed in the df(V) as a charging energy scale: use of df(z) instead?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Is there a shift in LCPD max spatially (with low noise)?</a:t>
            </a:r>
          </a:p>
          <a:p>
            <a:pPr marL="850107" lvl="2" indent="-400050">
              <a:buFont typeface="Wingdings" panose="05000000000000000000" pitchFamily="2" charset="2"/>
              <a:buChar char="Ø"/>
            </a:pPr>
            <a:r>
              <a:rPr lang="en-US" sz="1600" dirty="0"/>
              <a:t>How does this relate to the screening length and its anisotropy?</a:t>
            </a:r>
          </a:p>
          <a:p>
            <a:pPr marL="850107" lvl="2" indent="-400050">
              <a:buFont typeface="Wingdings" panose="05000000000000000000" pitchFamily="2" charset="2"/>
              <a:buChar char="Ø"/>
            </a:pPr>
            <a:r>
              <a:rPr lang="en-US" sz="1600" dirty="0"/>
              <a:t>Is this even a parabola?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1A89A-BF85-482A-8125-694A3BDD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5E9F-03A6-496F-9264-86AB3D0F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453" y="1450244"/>
            <a:ext cx="2238070" cy="2169674"/>
          </a:xfrm>
          <a:prstGeom prst="rect">
            <a:avLst/>
          </a:prstGeom>
        </p:spPr>
      </p:pic>
      <p:sp>
        <p:nvSpPr>
          <p:cNvPr id="6" name="Down Arrow 2">
            <a:extLst>
              <a:ext uri="{FF2B5EF4-FFF2-40B4-BE49-F238E27FC236}">
                <a16:creationId xmlns:a16="http://schemas.microsoft.com/office/drawing/2014/main" id="{4EC53B2B-B06A-47E1-8EFF-78AC97E8B61C}"/>
              </a:ext>
            </a:extLst>
          </p:cNvPr>
          <p:cNvSpPr/>
          <p:nvPr/>
        </p:nvSpPr>
        <p:spPr>
          <a:xfrm rot="16200000">
            <a:off x="9535960" y="1749219"/>
            <a:ext cx="82664" cy="159670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Down Arrow 3">
            <a:extLst>
              <a:ext uri="{FF2B5EF4-FFF2-40B4-BE49-F238E27FC236}">
                <a16:creationId xmlns:a16="http://schemas.microsoft.com/office/drawing/2014/main" id="{5F3B4565-DC9B-42C2-92ED-71E0E7B975AF}"/>
              </a:ext>
            </a:extLst>
          </p:cNvPr>
          <p:cNvSpPr/>
          <p:nvPr/>
        </p:nvSpPr>
        <p:spPr>
          <a:xfrm rot="10800000">
            <a:off x="9553888" y="1952279"/>
            <a:ext cx="86942" cy="12322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33153-A9B4-4D83-9614-0E08EE05408E}"/>
              </a:ext>
            </a:extLst>
          </p:cNvPr>
          <p:cNvSpPr txBox="1"/>
          <p:nvPr/>
        </p:nvSpPr>
        <p:spPr>
          <a:xfrm>
            <a:off x="9090849" y="1685314"/>
            <a:ext cx="76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75B25-031C-43BC-B303-3B5A74E0CB62}"/>
              </a:ext>
            </a:extLst>
          </p:cNvPr>
          <p:cNvSpPr txBox="1"/>
          <p:nvPr/>
        </p:nvSpPr>
        <p:spPr>
          <a:xfrm>
            <a:off x="9577292" y="3032909"/>
            <a:ext cx="83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845434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E52C-EDE5-4F52-92E6-C4146E1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further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E0B0-D4E3-4A4A-A5B8-083E7DD1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4274"/>
            <a:ext cx="10972800" cy="543346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Can we quantify the dip observed in the df(V) as a charging energy scale: use of df(z) instead?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Is there a shift in LCPD max spatially (with low noise)?</a:t>
            </a:r>
          </a:p>
          <a:p>
            <a:pPr marL="850107" lvl="2" indent="-400050">
              <a:buFont typeface="Wingdings" panose="05000000000000000000" pitchFamily="2" charset="2"/>
              <a:buChar char="Ø"/>
            </a:pPr>
            <a:r>
              <a:rPr lang="en-US" sz="1600" dirty="0"/>
              <a:t>How does this relate to the screening length and its anisotropy?</a:t>
            </a:r>
          </a:p>
          <a:p>
            <a:pPr marL="850107" lvl="2" indent="-400050">
              <a:buFont typeface="Wingdings" panose="05000000000000000000" pitchFamily="2" charset="2"/>
              <a:buChar char="Ø"/>
            </a:pPr>
            <a:r>
              <a:rPr lang="en-US" sz="1600" dirty="0"/>
              <a:t>Is this even a parabola?</a:t>
            </a:r>
          </a:p>
          <a:p>
            <a:pPr marL="450057" lvl="2" indent="0">
              <a:buNone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Anisotropic contrast of charging ring in df:</a:t>
            </a:r>
          </a:p>
          <a:p>
            <a:pPr marL="792957" lvl="2" indent="-342900">
              <a:buFont typeface="Wingdings" panose="05000000000000000000" pitchFamily="2" charset="2"/>
              <a:buChar char="Ø"/>
            </a:pPr>
            <a:r>
              <a:rPr lang="en-US" sz="1600" dirty="0"/>
              <a:t>Is this reproducible?</a:t>
            </a:r>
          </a:p>
          <a:p>
            <a:pPr marL="792957" lvl="2" indent="-342900">
              <a:buFont typeface="Wingdings" panose="05000000000000000000" pitchFamily="2" charset="2"/>
              <a:buChar char="Ø"/>
            </a:pPr>
            <a:r>
              <a:rPr lang="en-US" sz="1600" dirty="0"/>
              <a:t>Is this related to the spatial difference in screening?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1A89A-BF85-482A-8125-694A3BDD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FBD690-D0AA-4F8F-B0F2-1364E2E96D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6"/>
          <a:stretch/>
        </p:blipFill>
        <p:spPr>
          <a:xfrm>
            <a:off x="8145406" y="2073403"/>
            <a:ext cx="2655117" cy="24858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982741-D48A-4F86-91FA-7867C5544D51}"/>
              </a:ext>
            </a:extLst>
          </p:cNvPr>
          <p:cNvSpPr/>
          <p:nvPr/>
        </p:nvSpPr>
        <p:spPr>
          <a:xfrm>
            <a:off x="8145406" y="2079484"/>
            <a:ext cx="2479798" cy="24797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CA62B6-6593-469A-B242-7FB718E11867}"/>
              </a:ext>
            </a:extLst>
          </p:cNvPr>
          <p:cNvSpPr/>
          <p:nvPr/>
        </p:nvSpPr>
        <p:spPr>
          <a:xfrm>
            <a:off x="9025290" y="2262806"/>
            <a:ext cx="971550" cy="933449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5145FA-D0C5-4085-AD32-2AB08008C464}"/>
              </a:ext>
            </a:extLst>
          </p:cNvPr>
          <p:cNvSpPr/>
          <p:nvPr/>
        </p:nvSpPr>
        <p:spPr>
          <a:xfrm>
            <a:off x="9134829" y="2381867"/>
            <a:ext cx="821602" cy="76676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15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2D7F4F-CA8D-4250-809D-A11BEF5953AB}"/>
              </a:ext>
            </a:extLst>
          </p:cNvPr>
          <p:cNvSpPr txBox="1"/>
          <p:nvPr/>
        </p:nvSpPr>
        <p:spPr>
          <a:xfrm>
            <a:off x="8325855" y="1704071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Df image at +650mV</a:t>
            </a: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249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E52C-EDE5-4F52-92E6-C4146E1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further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E0B0-D4E3-4A4A-A5B8-083E7DD1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4274"/>
            <a:ext cx="10972800" cy="543346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Can we quantify the dip observed in the df(V) as a charging energy scale: use of df(z) instead?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Is there a shift in LCPD max spatially (with low noise)?</a:t>
            </a:r>
          </a:p>
          <a:p>
            <a:pPr marL="850107" lvl="2" indent="-400050">
              <a:buFont typeface="Wingdings" panose="05000000000000000000" pitchFamily="2" charset="2"/>
              <a:buChar char="Ø"/>
            </a:pPr>
            <a:r>
              <a:rPr lang="en-US" sz="1600" dirty="0"/>
              <a:t>How does this relate to the screening length and its anisotropy?</a:t>
            </a:r>
          </a:p>
          <a:p>
            <a:pPr marL="850107" lvl="2" indent="-400050">
              <a:buFont typeface="Wingdings" panose="05000000000000000000" pitchFamily="2" charset="2"/>
              <a:buChar char="Ø"/>
            </a:pPr>
            <a:r>
              <a:rPr lang="en-US" sz="1600" dirty="0"/>
              <a:t>Is this even a parabola?</a:t>
            </a:r>
          </a:p>
          <a:p>
            <a:pPr marL="450057" lvl="2" indent="0">
              <a:buNone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Anisotropic contrast of charging ring in df:</a:t>
            </a:r>
          </a:p>
          <a:p>
            <a:pPr marL="792957" lvl="2" indent="-342900">
              <a:buFont typeface="Wingdings" panose="05000000000000000000" pitchFamily="2" charset="2"/>
              <a:buChar char="Ø"/>
            </a:pPr>
            <a:r>
              <a:rPr lang="en-US" sz="1600" dirty="0"/>
              <a:t>Is this reproducible?</a:t>
            </a:r>
          </a:p>
          <a:p>
            <a:pPr marL="792957" lvl="2" indent="-342900">
              <a:buFont typeface="Wingdings" panose="05000000000000000000" pitchFamily="2" charset="2"/>
              <a:buChar char="Ø"/>
            </a:pPr>
            <a:r>
              <a:rPr lang="en-US" sz="1600" dirty="0"/>
              <a:t>Is this related to the spatial difference in screening?</a:t>
            </a:r>
          </a:p>
          <a:p>
            <a:pPr marL="450057" lvl="2" indent="0">
              <a:buNone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Can we measure an apparent height difference between different states?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/>
              <a:t> (compensated for electrostatic forces)</a:t>
            </a:r>
          </a:p>
          <a:p>
            <a:pPr marL="792957" lvl="2" indent="-342900">
              <a:buFont typeface="+mj-lt"/>
              <a:buAutoNum type="romanLcPeriod"/>
            </a:pPr>
            <a:r>
              <a:rPr lang="en-US" sz="1600" dirty="0"/>
              <a:t>Fish: LCPD first part of the parabola fitted </a:t>
            </a:r>
            <a:r>
              <a:rPr lang="en-US" sz="1600" dirty="0">
                <a:sym typeface="Wingdings" panose="05000000000000000000" pitchFamily="2" charset="2"/>
              </a:rPr>
              <a:t> C.H. df image (</a:t>
            </a:r>
            <a:r>
              <a:rPr lang="en-US" sz="1600" dirty="0"/>
              <a:t>Δ</a:t>
            </a:r>
            <a:r>
              <a:rPr lang="en-US" sz="1600" dirty="0">
                <a:sym typeface="Wingdings" panose="05000000000000000000" pitchFamily="2" charset="2"/>
              </a:rPr>
              <a:t>df</a:t>
            </a:r>
            <a:r>
              <a:rPr lang="en-US" sz="1600" baseline="-25000" dirty="0">
                <a:sym typeface="Wingdings" panose="05000000000000000000" pitchFamily="2" charset="2"/>
              </a:rPr>
              <a:t>1</a:t>
            </a:r>
            <a:r>
              <a:rPr lang="en-US" sz="1600" dirty="0">
                <a:sym typeface="Wingdings" panose="05000000000000000000" pitchFamily="2" charset="2"/>
              </a:rPr>
              <a:t>)</a:t>
            </a:r>
          </a:p>
          <a:p>
            <a:pPr marL="792957" lvl="2" indent="-342900">
              <a:buFont typeface="+mj-lt"/>
              <a:buAutoNum type="romanLcPeriod"/>
            </a:pPr>
            <a:r>
              <a:rPr lang="en-US" sz="1600" dirty="0"/>
              <a:t>Mushroom: LCPD first part of the parabola fitted </a:t>
            </a:r>
            <a:r>
              <a:rPr lang="en-US" sz="1600" dirty="0">
                <a:sym typeface="Wingdings" panose="05000000000000000000" pitchFamily="2" charset="2"/>
              </a:rPr>
              <a:t> C.H. df image (</a:t>
            </a:r>
            <a:r>
              <a:rPr lang="en-US" sz="1600" dirty="0"/>
              <a:t>Δ</a:t>
            </a:r>
            <a:r>
              <a:rPr lang="en-US" sz="1600" dirty="0">
                <a:sym typeface="Wingdings" panose="05000000000000000000" pitchFamily="2" charset="2"/>
              </a:rPr>
              <a:t>df</a:t>
            </a:r>
            <a:r>
              <a:rPr lang="en-US" sz="1600" baseline="-25000" dirty="0">
                <a:sym typeface="Wingdings" panose="05000000000000000000" pitchFamily="2" charset="2"/>
              </a:rPr>
              <a:t>2</a:t>
            </a:r>
            <a:r>
              <a:rPr lang="en-US" sz="1600" dirty="0">
                <a:sym typeface="Wingdings" panose="05000000000000000000" pitchFamily="2" charset="2"/>
              </a:rPr>
              <a:t>)</a:t>
            </a:r>
          </a:p>
          <a:p>
            <a:pPr marL="450057" lvl="2" indent="0">
              <a:buNone/>
            </a:pPr>
            <a:r>
              <a:rPr lang="en-US" sz="1487" dirty="0">
                <a:sym typeface="Wingdings" panose="05000000000000000000" pitchFamily="2" charset="2"/>
              </a:rPr>
              <a:t>		Coupled atoms (might only work for similar </a:t>
            </a:r>
            <a:r>
              <a:rPr lang="en-US" sz="1487" dirty="0" err="1">
                <a:sym typeface="Wingdings" panose="05000000000000000000" pitchFamily="2" charset="2"/>
              </a:rPr>
              <a:t>speies</a:t>
            </a:r>
            <a:r>
              <a:rPr lang="en-US" sz="1487" dirty="0">
                <a:sym typeface="Wingdings" panose="05000000000000000000" pitchFamily="2" charset="2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1A89A-BF85-482A-8125-694A3BDD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C5875A-60AB-46E2-9A4F-AAA27D91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469" y="3429000"/>
            <a:ext cx="4353167" cy="22509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6AC81A-A0D5-4E87-BB2B-F4EDDD04D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7" r="64788" b="60882"/>
          <a:stretch/>
        </p:blipFill>
        <p:spPr>
          <a:xfrm rot="5400000">
            <a:off x="8789086" y="4469439"/>
            <a:ext cx="777552" cy="1101533"/>
          </a:xfrm>
          <a:prstGeom prst="rect">
            <a:avLst/>
          </a:prstGeom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DFCC5B0A-F2FA-4926-AF61-BEA0704ED728}"/>
              </a:ext>
            </a:extLst>
          </p:cNvPr>
          <p:cNvSpPr/>
          <p:nvPr/>
        </p:nvSpPr>
        <p:spPr>
          <a:xfrm>
            <a:off x="9262151" y="4989239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525FEA6-0269-4E41-8D9A-BDBF51B6EA73}"/>
              </a:ext>
            </a:extLst>
          </p:cNvPr>
          <p:cNvSpPr/>
          <p:nvPr/>
        </p:nvSpPr>
        <p:spPr>
          <a:xfrm>
            <a:off x="8176260" y="3719478"/>
            <a:ext cx="3543300" cy="911952"/>
          </a:xfrm>
          <a:custGeom>
            <a:avLst/>
            <a:gdLst>
              <a:gd name="connsiteX0" fmla="*/ 0 w 3581400"/>
              <a:gd name="connsiteY0" fmla="*/ 504073 h 1037473"/>
              <a:gd name="connsiteX1" fmla="*/ 1493520 w 3581400"/>
              <a:gd name="connsiteY1" fmla="*/ 16393 h 1037473"/>
              <a:gd name="connsiteX2" fmla="*/ 3581400 w 3581400"/>
              <a:gd name="connsiteY2" fmla="*/ 1037473 h 1037473"/>
              <a:gd name="connsiteX3" fmla="*/ 3581400 w 3581400"/>
              <a:gd name="connsiteY3" fmla="*/ 1037473 h 103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1037473">
                <a:moveTo>
                  <a:pt x="0" y="504073"/>
                </a:moveTo>
                <a:cubicBezTo>
                  <a:pt x="448310" y="215783"/>
                  <a:pt x="896620" y="-72507"/>
                  <a:pt x="1493520" y="16393"/>
                </a:cubicBezTo>
                <a:cubicBezTo>
                  <a:pt x="2090420" y="105293"/>
                  <a:pt x="3581400" y="1037473"/>
                  <a:pt x="3581400" y="1037473"/>
                </a:cubicBezTo>
                <a:lnTo>
                  <a:pt x="3581400" y="1037473"/>
                </a:ln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249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E52C-EDE5-4F52-92E6-C4146E1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further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E0B0-D4E3-4A4A-A5B8-083E7DD1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4274"/>
            <a:ext cx="10972800" cy="543346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Can we quantify the dip observed in the df(V) as a charging energy scale: use of df(z) instead?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Is there a shift in LCPD max spatially (with low noise)?</a:t>
            </a:r>
          </a:p>
          <a:p>
            <a:pPr marL="850107" lvl="2" indent="-400050">
              <a:buFont typeface="Wingdings" panose="05000000000000000000" pitchFamily="2" charset="2"/>
              <a:buChar char="Ø"/>
            </a:pPr>
            <a:r>
              <a:rPr lang="en-US" sz="1600" dirty="0"/>
              <a:t>How does this relate to the screening length and its anisotropy?</a:t>
            </a:r>
          </a:p>
          <a:p>
            <a:pPr marL="850107" lvl="2" indent="-400050">
              <a:buFont typeface="Wingdings" panose="05000000000000000000" pitchFamily="2" charset="2"/>
              <a:buChar char="Ø"/>
            </a:pPr>
            <a:r>
              <a:rPr lang="en-US" sz="1600" dirty="0"/>
              <a:t>Is this even a parabola?</a:t>
            </a:r>
          </a:p>
          <a:p>
            <a:pPr marL="450057" lvl="2" indent="0">
              <a:buNone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Anisotropic contrast of charging ring in df:</a:t>
            </a:r>
          </a:p>
          <a:p>
            <a:pPr marL="792957" lvl="2" indent="-342900">
              <a:buFont typeface="Wingdings" panose="05000000000000000000" pitchFamily="2" charset="2"/>
              <a:buChar char="Ø"/>
            </a:pPr>
            <a:r>
              <a:rPr lang="en-US" sz="1600" dirty="0"/>
              <a:t>Is this reproducible?</a:t>
            </a:r>
          </a:p>
          <a:p>
            <a:pPr marL="792957" lvl="2" indent="-342900">
              <a:buFont typeface="Wingdings" panose="05000000000000000000" pitchFamily="2" charset="2"/>
              <a:buChar char="Ø"/>
            </a:pPr>
            <a:r>
              <a:rPr lang="en-US" sz="1600" dirty="0"/>
              <a:t>Is this related to the spatial difference in screening?</a:t>
            </a:r>
          </a:p>
          <a:p>
            <a:pPr marL="450057" lvl="2" indent="0">
              <a:buNone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Can we measure an apparent height difference between different states?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/>
              <a:t> (compensated for electrostatic forces)</a:t>
            </a:r>
          </a:p>
          <a:p>
            <a:pPr marL="792957" lvl="2" indent="-342900">
              <a:buFont typeface="+mj-lt"/>
              <a:buAutoNum type="romanLcPeriod"/>
            </a:pPr>
            <a:r>
              <a:rPr lang="en-US" sz="1600" dirty="0"/>
              <a:t>Fish: LCPD first part of the parabola fitted </a:t>
            </a:r>
            <a:r>
              <a:rPr lang="en-US" sz="1600" dirty="0">
                <a:sym typeface="Wingdings" panose="05000000000000000000" pitchFamily="2" charset="2"/>
              </a:rPr>
              <a:t> C.H. df image (</a:t>
            </a:r>
            <a:r>
              <a:rPr lang="en-US" sz="1600" dirty="0"/>
              <a:t>Δ</a:t>
            </a:r>
            <a:r>
              <a:rPr lang="en-US" sz="1600" dirty="0">
                <a:sym typeface="Wingdings" panose="05000000000000000000" pitchFamily="2" charset="2"/>
              </a:rPr>
              <a:t>df</a:t>
            </a:r>
            <a:r>
              <a:rPr lang="en-US" sz="1600" baseline="-25000" dirty="0">
                <a:sym typeface="Wingdings" panose="05000000000000000000" pitchFamily="2" charset="2"/>
              </a:rPr>
              <a:t>1</a:t>
            </a:r>
            <a:r>
              <a:rPr lang="en-US" sz="1600" dirty="0">
                <a:sym typeface="Wingdings" panose="05000000000000000000" pitchFamily="2" charset="2"/>
              </a:rPr>
              <a:t>)</a:t>
            </a:r>
          </a:p>
          <a:p>
            <a:pPr marL="792957" lvl="2" indent="-342900">
              <a:buFont typeface="+mj-lt"/>
              <a:buAutoNum type="romanLcPeriod"/>
            </a:pPr>
            <a:r>
              <a:rPr lang="en-US" sz="1600" dirty="0"/>
              <a:t>Mushroom: LCPD first part of the parabola fitted </a:t>
            </a:r>
            <a:r>
              <a:rPr lang="en-US" sz="1600" dirty="0">
                <a:sym typeface="Wingdings" panose="05000000000000000000" pitchFamily="2" charset="2"/>
              </a:rPr>
              <a:t> C.H. df image (</a:t>
            </a:r>
            <a:r>
              <a:rPr lang="en-US" sz="1600" dirty="0"/>
              <a:t>Δ</a:t>
            </a:r>
            <a:r>
              <a:rPr lang="en-US" sz="1600" dirty="0">
                <a:sym typeface="Wingdings" panose="05000000000000000000" pitchFamily="2" charset="2"/>
              </a:rPr>
              <a:t>df</a:t>
            </a:r>
            <a:r>
              <a:rPr lang="en-US" sz="1600" baseline="-25000" dirty="0">
                <a:sym typeface="Wingdings" panose="05000000000000000000" pitchFamily="2" charset="2"/>
              </a:rPr>
              <a:t>2</a:t>
            </a:r>
            <a:r>
              <a:rPr lang="en-US" sz="1600" dirty="0">
                <a:sym typeface="Wingdings" panose="05000000000000000000" pitchFamily="2" charset="2"/>
              </a:rPr>
              <a:t>)</a:t>
            </a:r>
          </a:p>
          <a:p>
            <a:pPr marL="450057" lvl="2" indent="0">
              <a:buNone/>
            </a:pPr>
            <a:r>
              <a:rPr lang="en-US" sz="1487" dirty="0">
                <a:sym typeface="Wingdings" panose="05000000000000000000" pitchFamily="2" charset="2"/>
              </a:rPr>
              <a:t>		Coupled atoms (might only work for similar </a:t>
            </a:r>
            <a:r>
              <a:rPr lang="en-US" sz="1487" dirty="0" err="1">
                <a:sym typeface="Wingdings" panose="05000000000000000000" pitchFamily="2" charset="2"/>
              </a:rPr>
              <a:t>speies</a:t>
            </a:r>
            <a:r>
              <a:rPr lang="en-US" sz="1487" dirty="0">
                <a:sym typeface="Wingdings" panose="05000000000000000000" pitchFamily="2" charset="2"/>
              </a:rPr>
              <a:t>)</a:t>
            </a:r>
          </a:p>
          <a:p>
            <a:pPr marL="450057" lvl="2" indent="0">
              <a:buNone/>
            </a:pPr>
            <a:endParaRPr lang="en-US" sz="1487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Is the switching observed differently in df?</a:t>
            </a:r>
          </a:p>
          <a:p>
            <a:pPr marL="792957" lvl="2" indent="-342900">
              <a:buFont typeface="Wingdings" panose="05000000000000000000" pitchFamily="2" charset="2"/>
              <a:buChar char="Ø"/>
            </a:pPr>
            <a:r>
              <a:rPr lang="en-US" sz="1600" dirty="0"/>
              <a:t>Does the change in df while switching compare with (</a:t>
            </a:r>
            <a:r>
              <a:rPr lang="en-US" sz="1800" dirty="0"/>
              <a:t>Δ</a:t>
            </a:r>
            <a:r>
              <a:rPr lang="en-US" sz="1800" dirty="0">
                <a:sym typeface="Wingdings" panose="05000000000000000000" pitchFamily="2" charset="2"/>
              </a:rPr>
              <a:t>df</a:t>
            </a:r>
            <a:r>
              <a:rPr lang="en-US" sz="1800" baseline="-25000" dirty="0">
                <a:sym typeface="Wingdings" panose="05000000000000000000" pitchFamily="2" charset="2"/>
              </a:rPr>
              <a:t>1</a:t>
            </a:r>
            <a:r>
              <a:rPr lang="en-US" sz="1800" dirty="0">
                <a:sym typeface="Wingdings" panose="05000000000000000000" pitchFamily="2" charset="2"/>
              </a:rPr>
              <a:t>-</a:t>
            </a:r>
            <a:r>
              <a:rPr lang="en-US" sz="1800" dirty="0"/>
              <a:t> Δ</a:t>
            </a:r>
            <a:r>
              <a:rPr lang="en-US" sz="1800" dirty="0">
                <a:sym typeface="Wingdings" panose="05000000000000000000" pitchFamily="2" charset="2"/>
              </a:rPr>
              <a:t>df</a:t>
            </a:r>
            <a:r>
              <a:rPr lang="en-US" sz="1800" baseline="-25000" dirty="0">
                <a:sym typeface="Wingdings" panose="05000000000000000000" pitchFamily="2" charset="2"/>
              </a:rPr>
              <a:t>2</a:t>
            </a:r>
            <a:r>
              <a:rPr lang="en-US" sz="1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1A89A-BF85-482A-8125-694A3BDD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9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730FB9-6EA5-F050-A9FE-C9BF3B3C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……..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ED3D9-4CA3-6ED3-DEE2-D96F5724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0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802218" y="646854"/>
            <a:ext cx="5144834" cy="4714009"/>
            <a:chOff x="854015" y="849883"/>
            <a:chExt cx="5144834" cy="4714009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31CE30E-BB38-F7ED-8A0A-7DBCD4E057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33" r="50923"/>
            <a:stretch/>
          </p:blipFill>
          <p:spPr bwMode="auto">
            <a:xfrm>
              <a:off x="859105" y="942429"/>
              <a:ext cx="5139744" cy="4621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54015" y="849883"/>
              <a:ext cx="465827" cy="530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B60FBEC-2D22-BB2B-FF85-F5686BDD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504056"/>
          </a:xfrm>
        </p:spPr>
        <p:txBody>
          <a:bodyPr>
            <a:noAutofit/>
          </a:bodyPr>
          <a:lstStyle/>
          <a:p>
            <a:r>
              <a:rPr lang="en-US" sz="3200" dirty="0"/>
              <a:t>Charging event in STS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2CC72816-6736-76DC-6162-190C8FE0F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4" r="33567" b="65826"/>
          <a:stretch/>
        </p:blipFill>
        <p:spPr bwMode="auto">
          <a:xfrm>
            <a:off x="6929379" y="1255657"/>
            <a:ext cx="1447801" cy="155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C73C2C-1FBD-9C29-61FD-E6CDD450C0FD}"/>
              </a:ext>
            </a:extLst>
          </p:cNvPr>
          <p:cNvSpPr txBox="1"/>
          <p:nvPr/>
        </p:nvSpPr>
        <p:spPr>
          <a:xfrm>
            <a:off x="6684014" y="435347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3d Co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F3E2A-F3E9-D2C5-0F18-C95102A62C44}"/>
              </a:ext>
            </a:extLst>
          </p:cNvPr>
          <p:cNvSpPr txBox="1"/>
          <p:nvPr/>
        </p:nvSpPr>
        <p:spPr>
          <a:xfrm>
            <a:off x="8266987" y="106653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Charging peak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24AD20-04FD-3F4B-EF2B-D84E3390E70F}"/>
              </a:ext>
            </a:extLst>
          </p:cNvPr>
          <p:cNvSpPr/>
          <p:nvPr/>
        </p:nvSpPr>
        <p:spPr>
          <a:xfrm>
            <a:off x="3428977" y="6442502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Kiraly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., Nat. Comm. 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3904 (2018)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2412B-4F1F-6EC0-3A8F-F2BD7B7C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393AC-C661-4BBC-ABD8-168098C9F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790" y="1066531"/>
            <a:ext cx="3098957" cy="39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07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11740-2872-30FD-C0F0-32E61885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61" y="888213"/>
            <a:ext cx="6538353" cy="501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8EA8BB-3A17-91F3-10E2-473D5912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Orbital memory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A328BA-F30C-8AB9-A29A-56DE5160BDDA}"/>
              </a:ext>
            </a:extLst>
          </p:cNvPr>
          <p:cNvGrpSpPr/>
          <p:nvPr/>
        </p:nvGrpSpPr>
        <p:grpSpPr>
          <a:xfrm>
            <a:off x="1033066" y="1210211"/>
            <a:ext cx="3006498" cy="1371197"/>
            <a:chOff x="7390248" y="1090569"/>
            <a:chExt cx="4013038" cy="18302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9FA96D-24D8-14CF-C497-D1329A329450}"/>
                </a:ext>
              </a:extLst>
            </p:cNvPr>
            <p:cNvSpPr/>
            <p:nvPr/>
          </p:nvSpPr>
          <p:spPr>
            <a:xfrm>
              <a:off x="7390248" y="1902146"/>
              <a:ext cx="3988250" cy="10186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B7B110C-4D7E-733B-B6AF-971D9A99B498}"/>
                </a:ext>
              </a:extLst>
            </p:cNvPr>
            <p:cNvSpPr/>
            <p:nvPr/>
          </p:nvSpPr>
          <p:spPr>
            <a:xfrm>
              <a:off x="7415036" y="1090569"/>
              <a:ext cx="3988250" cy="805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C60532C-67B4-3614-8C1F-370991255D75}"/>
                </a:ext>
              </a:extLst>
            </p:cNvPr>
            <p:cNvSpPr/>
            <p:nvPr/>
          </p:nvSpPr>
          <p:spPr>
            <a:xfrm>
              <a:off x="9051786" y="1094790"/>
              <a:ext cx="830317" cy="8194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16C894-4CCC-71A3-656F-C0DA9165C50E}"/>
                </a:ext>
              </a:extLst>
            </p:cNvPr>
            <p:cNvSpPr txBox="1"/>
            <p:nvPr/>
          </p:nvSpPr>
          <p:spPr>
            <a:xfrm>
              <a:off x="9051786" y="1159089"/>
              <a:ext cx="644728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</a:t>
              </a:r>
              <a:endParaRPr kumimoji="0" lang="en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5FAEAB-D781-CAA4-5682-4332FA920999}"/>
                </a:ext>
              </a:extLst>
            </p:cNvPr>
            <p:cNvSpPr txBox="1"/>
            <p:nvPr/>
          </p:nvSpPr>
          <p:spPr>
            <a:xfrm>
              <a:off x="8248944" y="2131326"/>
              <a:ext cx="173816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SUBSTRATE</a:t>
              </a:r>
              <a:endParaRPr kumimoji="0" lang="en-F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5EAAD8-37CC-B7A3-5971-AC05DE074803}"/>
              </a:ext>
            </a:extLst>
          </p:cNvPr>
          <p:cNvGrpSpPr/>
          <p:nvPr/>
        </p:nvGrpSpPr>
        <p:grpSpPr>
          <a:xfrm>
            <a:off x="6012129" y="3768275"/>
            <a:ext cx="4642333" cy="599290"/>
            <a:chOff x="3939681" y="3796797"/>
            <a:chExt cx="4642333" cy="599290"/>
          </a:xfrm>
        </p:grpSpPr>
        <p:sp>
          <p:nvSpPr>
            <p:cNvPr id="6" name="Curved Up Arrow 5">
              <a:extLst>
                <a:ext uri="{FF2B5EF4-FFF2-40B4-BE49-F238E27FC236}">
                  <a16:creationId xmlns:a16="http://schemas.microsoft.com/office/drawing/2014/main" id="{563225B2-CA43-CCA6-26C8-C2B27F0AD8B4}"/>
                </a:ext>
              </a:extLst>
            </p:cNvPr>
            <p:cNvSpPr/>
            <p:nvPr/>
          </p:nvSpPr>
          <p:spPr>
            <a:xfrm rot="21280549">
              <a:off x="4031312" y="3796797"/>
              <a:ext cx="4550702" cy="599290"/>
            </a:xfrm>
            <a:prstGeom prst="curvedUp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Extract 6">
              <a:extLst>
                <a:ext uri="{FF2B5EF4-FFF2-40B4-BE49-F238E27FC236}">
                  <a16:creationId xmlns:a16="http://schemas.microsoft.com/office/drawing/2014/main" id="{8C2033EF-A85B-17E7-F7D5-0D11A259E3F3}"/>
                </a:ext>
              </a:extLst>
            </p:cNvPr>
            <p:cNvSpPr/>
            <p:nvPr/>
          </p:nvSpPr>
          <p:spPr>
            <a:xfrm rot="20369087">
              <a:off x="3939681" y="3896940"/>
              <a:ext cx="276378" cy="199502"/>
            </a:xfrm>
            <a:prstGeom prst="flowChartExtra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66AE28-3CA2-4D3A-7762-2BD00780CB03}"/>
              </a:ext>
            </a:extLst>
          </p:cNvPr>
          <p:cNvSpPr txBox="1"/>
          <p:nvPr/>
        </p:nvSpPr>
        <p:spPr>
          <a:xfrm>
            <a:off x="3130302" y="6363172"/>
            <a:ext cx="3113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T. O.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Wehling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et.al</a:t>
            </a:r>
            <a:r>
              <a:rPr kumimoji="0" lang="en-I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PRB 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84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235110 (2011)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ptable.com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EE3FC-F230-B5F9-E9A8-163A07A8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2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E4293A8-31AF-45FB-A958-6704117CD31E}"/>
              </a:ext>
            </a:extLst>
          </p:cNvPr>
          <p:cNvSpPr txBox="1">
            <a:spLocks/>
          </p:cNvSpPr>
          <p:nvPr/>
        </p:nvSpPr>
        <p:spPr>
          <a:xfrm>
            <a:off x="864542" y="1493245"/>
            <a:ext cx="4946976" cy="428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35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5717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1435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7152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8587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the mechanism of orbital memory related to local buckling of BP lattice?</a:t>
            </a: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Can we quantify adsorption height differences of different states? </a:t>
            </a: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E7D05-C071-46CA-9031-5793E07DB85F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Questions: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B07175-5D28-4B36-B706-E146BAEF3BE2}"/>
              </a:ext>
            </a:extLst>
          </p:cNvPr>
          <p:cNvGrpSpPr/>
          <p:nvPr/>
        </p:nvGrpSpPr>
        <p:grpSpPr>
          <a:xfrm>
            <a:off x="6240131" y="3710790"/>
            <a:ext cx="3904547" cy="1656827"/>
            <a:chOff x="7376555" y="1090569"/>
            <a:chExt cx="4026731" cy="17086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E9A4FE-C15C-4C0B-AFDA-EF29B25F1CC6}"/>
                </a:ext>
              </a:extLst>
            </p:cNvPr>
            <p:cNvSpPr/>
            <p:nvPr/>
          </p:nvSpPr>
          <p:spPr>
            <a:xfrm>
              <a:off x="7390248" y="1902145"/>
              <a:ext cx="3232487" cy="89709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EDC047-8E0D-43A6-93E0-1FF4716A632A}"/>
                </a:ext>
              </a:extLst>
            </p:cNvPr>
            <p:cNvSpPr/>
            <p:nvPr/>
          </p:nvSpPr>
          <p:spPr>
            <a:xfrm>
              <a:off x="7415036" y="1090569"/>
              <a:ext cx="3988250" cy="805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0A01BF-5C21-46D4-99CC-7BA1CFD9D5A3}"/>
                </a:ext>
              </a:extLst>
            </p:cNvPr>
            <p:cNvSpPr/>
            <p:nvPr/>
          </p:nvSpPr>
          <p:spPr>
            <a:xfrm>
              <a:off x="8797406" y="1415515"/>
              <a:ext cx="530163" cy="5232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707A1-D586-402A-BBB2-C016FB177A3A}"/>
                </a:ext>
              </a:extLst>
            </p:cNvPr>
            <p:cNvSpPr txBox="1"/>
            <p:nvPr/>
          </p:nvSpPr>
          <p:spPr>
            <a:xfrm>
              <a:off x="8834185" y="1374110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2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FFA62E-C5B8-4484-8535-EABEEAED22EC}"/>
                </a:ext>
              </a:extLst>
            </p:cNvPr>
            <p:cNvSpPr txBox="1"/>
            <p:nvPr/>
          </p:nvSpPr>
          <p:spPr>
            <a:xfrm>
              <a:off x="7376555" y="2401914"/>
              <a:ext cx="448338" cy="317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BP</a:t>
              </a:r>
              <a:endParaRPr kumimoji="0" lang="en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545199-4C67-4454-8FAE-AE3734112759}"/>
              </a:ext>
            </a:extLst>
          </p:cNvPr>
          <p:cNvSpPr txBox="1"/>
          <p:nvPr/>
        </p:nvSpPr>
        <p:spPr>
          <a:xfrm>
            <a:off x="8288044" y="393901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0A6271-C36D-4A27-8553-63CC89B3F672}"/>
              </a:ext>
            </a:extLst>
          </p:cNvPr>
          <p:cNvSpPr/>
          <p:nvPr/>
        </p:nvSpPr>
        <p:spPr>
          <a:xfrm>
            <a:off x="7627449" y="3773270"/>
            <a:ext cx="504496" cy="489475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7700"/>
                      <a:gd name="connsiteY0" fmla="*/ 573850 h 1147700"/>
                      <a:gd name="connsiteX1" fmla="*/ 573850 w 1147700"/>
                      <a:gd name="connsiteY1" fmla="*/ 0 h 1147700"/>
                      <a:gd name="connsiteX2" fmla="*/ 1147700 w 1147700"/>
                      <a:gd name="connsiteY2" fmla="*/ 573850 h 1147700"/>
                      <a:gd name="connsiteX3" fmla="*/ 573850 w 1147700"/>
                      <a:gd name="connsiteY3" fmla="*/ 1147700 h 1147700"/>
                      <a:gd name="connsiteX4" fmla="*/ 0 w 1147700"/>
                      <a:gd name="connsiteY4" fmla="*/ 573850 h 11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700" h="1147700" extrusionOk="0">
                        <a:moveTo>
                          <a:pt x="0" y="573850"/>
                        </a:moveTo>
                        <a:cubicBezTo>
                          <a:pt x="-76343" y="209831"/>
                          <a:pt x="190596" y="24893"/>
                          <a:pt x="573850" y="0"/>
                        </a:cubicBezTo>
                        <a:cubicBezTo>
                          <a:pt x="899266" y="1787"/>
                          <a:pt x="1053881" y="259904"/>
                          <a:pt x="1147700" y="573850"/>
                        </a:cubicBezTo>
                        <a:cubicBezTo>
                          <a:pt x="1125364" y="912592"/>
                          <a:pt x="888754" y="1158893"/>
                          <a:pt x="573850" y="1147700"/>
                        </a:cubicBezTo>
                        <a:cubicBezTo>
                          <a:pt x="225665" y="1130599"/>
                          <a:pt x="81175" y="929565"/>
                          <a:pt x="0" y="5738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EADB1D-928F-4493-B2C7-A32CEA5AE38C}"/>
              </a:ext>
            </a:extLst>
          </p:cNvPr>
          <p:cNvCxnSpPr>
            <a:cxnSpLocks/>
          </p:cNvCxnSpPr>
          <p:nvPr/>
        </p:nvCxnSpPr>
        <p:spPr>
          <a:xfrm>
            <a:off x="8364697" y="3906994"/>
            <a:ext cx="0" cy="435274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A62F373-65A2-3180-6907-59D7B3CC77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700325" y="1048395"/>
            <a:ext cx="4612229" cy="21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63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0D053B-60C3-9969-2134-94987C42F133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Question 1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 buckling of BP lattice ?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B6262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FDBBA-894D-CC6F-C99E-90B13AE177FA}"/>
              </a:ext>
            </a:extLst>
          </p:cNvPr>
          <p:cNvSpPr txBox="1"/>
          <p:nvPr/>
        </p:nvSpPr>
        <p:spPr>
          <a:xfrm>
            <a:off x="6282431" y="1159643"/>
            <a:ext cx="151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Charging peak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4DFF3-C024-D9E3-BB9A-433B4B89D1EA}"/>
              </a:ext>
            </a:extLst>
          </p:cNvPr>
          <p:cNvSpPr txBox="1"/>
          <p:nvPr/>
        </p:nvSpPr>
        <p:spPr>
          <a:xfrm>
            <a:off x="4570827" y="1985548"/>
            <a:ext cx="12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3d Co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FFA63-3A76-DFD3-BA2D-29268C85C2B7}"/>
              </a:ext>
            </a:extLst>
          </p:cNvPr>
          <p:cNvSpPr txBox="1"/>
          <p:nvPr/>
        </p:nvSpPr>
        <p:spPr>
          <a:xfrm>
            <a:off x="3229318" y="644404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Image: B.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Kiraly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173371" y="2619097"/>
            <a:ext cx="5718059" cy="1973007"/>
            <a:chOff x="2438625" y="2628492"/>
            <a:chExt cx="7554384" cy="2606626"/>
          </a:xfrm>
        </p:grpSpPr>
        <p:grpSp>
          <p:nvGrpSpPr>
            <p:cNvPr id="24" name="Group 23"/>
            <p:cNvGrpSpPr/>
            <p:nvPr/>
          </p:nvGrpSpPr>
          <p:grpSpPr>
            <a:xfrm>
              <a:off x="2986942" y="2628492"/>
              <a:ext cx="5973427" cy="2606626"/>
              <a:chOff x="2963651" y="2268689"/>
              <a:chExt cx="5973420" cy="260662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84422BC-5DB7-400F-8652-65147CEE39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 l="394" t="35656" r="57016"/>
              <a:stretch/>
            </p:blipFill>
            <p:spPr>
              <a:xfrm>
                <a:off x="2963651" y="2268689"/>
                <a:ext cx="5973420" cy="2606625"/>
              </a:xfrm>
              <a:prstGeom prst="rect">
                <a:avLst/>
              </a:prstGeom>
            </p:spPr>
          </p:pic>
          <p:sp>
            <p:nvSpPr>
              <p:cNvPr id="2" name="Oval 1"/>
              <p:cNvSpPr/>
              <p:nvPr/>
            </p:nvSpPr>
            <p:spPr>
              <a:xfrm>
                <a:off x="4494363" y="2615366"/>
                <a:ext cx="2769080" cy="1556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748507" y="3699149"/>
                <a:ext cx="294128" cy="294128"/>
              </a:xfrm>
              <a:prstGeom prst="ellipse">
                <a:avLst/>
              </a:prstGeom>
              <a:solidFill>
                <a:srgbClr val="4F5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344523" y="3878103"/>
                <a:ext cx="294128" cy="294128"/>
              </a:xfrm>
              <a:prstGeom prst="ellipse">
                <a:avLst/>
              </a:prstGeom>
              <a:solidFill>
                <a:srgbClr val="4F5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156919" y="3878103"/>
                <a:ext cx="294128" cy="294128"/>
              </a:xfrm>
              <a:prstGeom prst="ellipse">
                <a:avLst/>
              </a:prstGeom>
              <a:solidFill>
                <a:srgbClr val="4F5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793226" y="3699149"/>
                <a:ext cx="294128" cy="294128"/>
              </a:xfrm>
              <a:prstGeom prst="ellipse">
                <a:avLst/>
              </a:prstGeom>
              <a:solidFill>
                <a:srgbClr val="4F5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4888164" y="3834420"/>
                <a:ext cx="596016" cy="178954"/>
              </a:xfrm>
              <a:prstGeom prst="line">
                <a:avLst/>
              </a:prstGeom>
              <a:ln w="38100">
                <a:solidFill>
                  <a:srgbClr val="4F53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6287034" y="3882414"/>
                <a:ext cx="653256" cy="163582"/>
              </a:xfrm>
              <a:prstGeom prst="line">
                <a:avLst/>
              </a:prstGeom>
              <a:ln w="38100">
                <a:solidFill>
                  <a:srgbClr val="4F53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84422BC-5DB7-400F-8652-65147CEE39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 l="19077" t="46947" r="75290" b="25660"/>
              <a:stretch/>
            </p:blipFill>
            <p:spPr>
              <a:xfrm>
                <a:off x="5577624" y="3175020"/>
                <a:ext cx="682343" cy="958346"/>
              </a:xfrm>
              <a:prstGeom prst="rect">
                <a:avLst/>
              </a:prstGeom>
            </p:spPr>
          </p:pic>
        </p:grpSp>
        <p:cxnSp>
          <p:nvCxnSpPr>
            <p:cNvPr id="26" name="Straight Connector 25"/>
            <p:cNvCxnSpPr/>
            <p:nvPr/>
          </p:nvCxnSpPr>
          <p:spPr>
            <a:xfrm flipV="1">
              <a:off x="2438625" y="4068718"/>
              <a:ext cx="6927146" cy="2588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438625" y="4384231"/>
              <a:ext cx="6927146" cy="2588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9651249" y="3952970"/>
              <a:ext cx="341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05750" y="853440"/>
            <a:ext cx="5243289" cy="1973007"/>
            <a:chOff x="2438622" y="402947"/>
            <a:chExt cx="6927138" cy="2606625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2438622" y="1876238"/>
              <a:ext cx="6927138" cy="2587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2986939" y="402947"/>
              <a:ext cx="6218122" cy="2606625"/>
              <a:chOff x="2986939" y="402947"/>
              <a:chExt cx="6218122" cy="260662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4422BC-5DB7-400F-8652-65147CEE39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 l="395" t="35656" r="55272"/>
              <a:stretch/>
            </p:blipFill>
            <p:spPr>
              <a:xfrm>
                <a:off x="2986939" y="402947"/>
                <a:ext cx="6218122" cy="2606625"/>
              </a:xfrm>
              <a:prstGeom prst="rect">
                <a:avLst/>
              </a:prstGeom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6411584" y="992570"/>
                <a:ext cx="277122" cy="6814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9AA22-97C1-A445-EFDD-375CB607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20F3D-29CC-40F2-A6B2-ABC009827AAB}"/>
              </a:ext>
            </a:extLst>
          </p:cNvPr>
          <p:cNvCxnSpPr>
            <a:cxnSpLocks/>
          </p:cNvCxnSpPr>
          <p:nvPr/>
        </p:nvCxnSpPr>
        <p:spPr>
          <a:xfrm>
            <a:off x="8611272" y="3676658"/>
            <a:ext cx="0" cy="3044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57E2A3-E579-4CCF-B03F-397BCD46BBF1}"/>
              </a:ext>
            </a:extLst>
          </p:cNvPr>
          <p:cNvGrpSpPr/>
          <p:nvPr/>
        </p:nvGrpSpPr>
        <p:grpSpPr>
          <a:xfrm rot="5671942">
            <a:off x="1322010" y="2697916"/>
            <a:ext cx="2036297" cy="618396"/>
            <a:chOff x="3795739" y="3818647"/>
            <a:chExt cx="4780027" cy="656884"/>
          </a:xfrm>
          <a:solidFill>
            <a:srgbClr val="C00000"/>
          </a:solidFill>
        </p:grpSpPr>
        <p:sp>
          <p:nvSpPr>
            <p:cNvPr id="32" name="Curved Up Arrow 14">
              <a:extLst>
                <a:ext uri="{FF2B5EF4-FFF2-40B4-BE49-F238E27FC236}">
                  <a16:creationId xmlns:a16="http://schemas.microsoft.com/office/drawing/2014/main" id="{A2214265-7FD7-4FDA-B280-F15F1308FE81}"/>
                </a:ext>
              </a:extLst>
            </p:cNvPr>
            <p:cNvSpPr/>
            <p:nvPr/>
          </p:nvSpPr>
          <p:spPr>
            <a:xfrm rot="21280549">
              <a:off x="4025064" y="3876241"/>
              <a:ext cx="4550702" cy="599290"/>
            </a:xfrm>
            <a:prstGeom prst="curvedUpArrow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Extract 11">
              <a:extLst>
                <a:ext uri="{FF2B5EF4-FFF2-40B4-BE49-F238E27FC236}">
                  <a16:creationId xmlns:a16="http://schemas.microsoft.com/office/drawing/2014/main" id="{F83B1336-D63F-4088-8479-EDC8DAE8BAFB}"/>
                </a:ext>
              </a:extLst>
            </p:cNvPr>
            <p:cNvSpPr/>
            <p:nvPr/>
          </p:nvSpPr>
          <p:spPr>
            <a:xfrm rot="20369087">
              <a:off x="3795739" y="3818647"/>
              <a:ext cx="568754" cy="244105"/>
            </a:xfrm>
            <a:prstGeom prst="flowChartExtract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00A0171-EA4B-459A-B0B6-01B0E9F63CA5}"/>
              </a:ext>
            </a:extLst>
          </p:cNvPr>
          <p:cNvSpPr txBox="1"/>
          <p:nvPr/>
        </p:nvSpPr>
        <p:spPr>
          <a:xfrm>
            <a:off x="2188034" y="5497574"/>
            <a:ext cx="808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Does the BP lattice buckle locally?   If so, can we observe/quantify this?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5AEB6C-8FDC-4647-872A-73B0CCD2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04" y="3415757"/>
            <a:ext cx="1340873" cy="13994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8E16B2-81A4-41EC-BBEF-0825303D7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23" y="1163351"/>
            <a:ext cx="1346194" cy="139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4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9D12-5A6F-94EC-EFCA-4AF96B4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Orbital memory: Co/BP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D2BD0-3106-331E-87EF-405F1E803A40}"/>
              </a:ext>
            </a:extLst>
          </p:cNvPr>
          <p:cNvSpPr txBox="1"/>
          <p:nvPr/>
        </p:nvSpPr>
        <p:spPr>
          <a:xfrm>
            <a:off x="2505329" y="66079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Hollow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0CDFC-D819-3285-9F13-F60B2AD13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2" b="43219"/>
          <a:stretch/>
        </p:blipFill>
        <p:spPr>
          <a:xfrm>
            <a:off x="482773" y="1076738"/>
            <a:ext cx="5058881" cy="26322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30EA74-0E1B-3A91-88FF-D04EB92868F5}"/>
              </a:ext>
            </a:extLst>
          </p:cNvPr>
          <p:cNvSpPr/>
          <p:nvPr/>
        </p:nvSpPr>
        <p:spPr>
          <a:xfrm>
            <a:off x="3428977" y="6442502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Kiraly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., Nat. Comm. 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3904 (2018)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2EB18A-F9A4-FDCF-56B0-3BB454D83D4F}"/>
              </a:ext>
            </a:extLst>
          </p:cNvPr>
          <p:cNvGrpSpPr/>
          <p:nvPr/>
        </p:nvGrpSpPr>
        <p:grpSpPr>
          <a:xfrm>
            <a:off x="248463" y="4299134"/>
            <a:ext cx="5604136" cy="950166"/>
            <a:chOff x="745356" y="4829471"/>
            <a:chExt cx="6397067" cy="108460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29015F1-BD10-0162-F29F-7EF46297A3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36"/>
            <a:stretch/>
          </p:blipFill>
          <p:spPr bwMode="auto">
            <a:xfrm>
              <a:off x="745356" y="4829471"/>
              <a:ext cx="6397067" cy="1084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FF0312F-6446-BB66-6C17-5A13FEC46F90}"/>
                </a:ext>
              </a:extLst>
            </p:cNvPr>
            <p:cNvSpPr/>
            <p:nvPr/>
          </p:nvSpPr>
          <p:spPr>
            <a:xfrm>
              <a:off x="3771900" y="4829471"/>
              <a:ext cx="357692" cy="2761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B63FE9A-1213-3802-4879-258EE46E9238}"/>
                </a:ext>
              </a:extLst>
            </p:cNvPr>
            <p:cNvSpPr/>
            <p:nvPr/>
          </p:nvSpPr>
          <p:spPr>
            <a:xfrm>
              <a:off x="759070" y="4829471"/>
              <a:ext cx="357692" cy="2761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C3C893-6747-56BA-307D-5F66B491E3C3}"/>
              </a:ext>
            </a:extLst>
          </p:cNvPr>
          <p:cNvSpPr txBox="1"/>
          <p:nvPr/>
        </p:nvSpPr>
        <p:spPr>
          <a:xfrm>
            <a:off x="6648355" y="1438908"/>
            <a:ext cx="473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bi-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stable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valency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different adsorption height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different orbital configuration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268" y="5446403"/>
            <a:ext cx="5587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Configuration stays when electric field is removed.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44037" y="4005936"/>
            <a:ext cx="5253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 buckling of BP? How to quantify it?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5F164D-B5B4-B568-27CA-6A9DEEB0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94BA16-32FF-4127-BA31-3A7F1292ADDA}"/>
              </a:ext>
            </a:extLst>
          </p:cNvPr>
          <p:cNvGrpSpPr/>
          <p:nvPr/>
        </p:nvGrpSpPr>
        <p:grpSpPr>
          <a:xfrm rot="285811">
            <a:off x="1596009" y="3812824"/>
            <a:ext cx="2705946" cy="443972"/>
            <a:chOff x="3936028" y="3796797"/>
            <a:chExt cx="4645986" cy="599290"/>
          </a:xfrm>
        </p:grpSpPr>
        <p:sp>
          <p:nvSpPr>
            <p:cNvPr id="16" name="Curved Up Arrow 14">
              <a:extLst>
                <a:ext uri="{FF2B5EF4-FFF2-40B4-BE49-F238E27FC236}">
                  <a16:creationId xmlns:a16="http://schemas.microsoft.com/office/drawing/2014/main" id="{2114C77B-9E64-4E3F-9280-88568AD5EB86}"/>
                </a:ext>
              </a:extLst>
            </p:cNvPr>
            <p:cNvSpPr/>
            <p:nvPr/>
          </p:nvSpPr>
          <p:spPr>
            <a:xfrm rot="21280549">
              <a:off x="4031312" y="3796797"/>
              <a:ext cx="4550702" cy="599290"/>
            </a:xfrm>
            <a:prstGeom prst="curvedUp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Extract 11">
              <a:extLst>
                <a:ext uri="{FF2B5EF4-FFF2-40B4-BE49-F238E27FC236}">
                  <a16:creationId xmlns:a16="http://schemas.microsoft.com/office/drawing/2014/main" id="{A00210D3-3887-40CD-9ADB-585182B6ADFF}"/>
                </a:ext>
              </a:extLst>
            </p:cNvPr>
            <p:cNvSpPr/>
            <p:nvPr/>
          </p:nvSpPr>
          <p:spPr>
            <a:xfrm rot="20369087">
              <a:off x="3936028" y="3826064"/>
              <a:ext cx="276378" cy="199502"/>
            </a:xfrm>
            <a:prstGeom prst="flowChartExtra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761973-1354-4B94-9C72-48C18019F2FD}"/>
              </a:ext>
            </a:extLst>
          </p:cNvPr>
          <p:cNvGrpSpPr/>
          <p:nvPr/>
        </p:nvGrpSpPr>
        <p:grpSpPr>
          <a:xfrm>
            <a:off x="6611358" y="3002135"/>
            <a:ext cx="5387240" cy="2007601"/>
            <a:chOff x="1739756" y="978116"/>
            <a:chExt cx="10422174" cy="3883912"/>
          </a:xfrm>
        </p:grpSpPr>
        <p:pic>
          <p:nvPicPr>
            <p:cNvPr id="20" name="Picture 5">
              <a:extLst>
                <a:ext uri="{FF2B5EF4-FFF2-40B4-BE49-F238E27FC236}">
                  <a16:creationId xmlns:a16="http://schemas.microsoft.com/office/drawing/2014/main" id="{FB7CCDB7-E914-432E-9B1E-17C8E7ED5F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18"/>
            <a:stretch/>
          </p:blipFill>
          <p:spPr bwMode="auto">
            <a:xfrm>
              <a:off x="1739756" y="1041488"/>
              <a:ext cx="10422174" cy="3820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95A0A9-D589-4986-889C-A79305B37694}"/>
                </a:ext>
              </a:extLst>
            </p:cNvPr>
            <p:cNvSpPr/>
            <p:nvPr/>
          </p:nvSpPr>
          <p:spPr>
            <a:xfrm>
              <a:off x="1812804" y="978116"/>
              <a:ext cx="465827" cy="530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0C3BC9-D658-EF2A-D360-A1D1FC3D7CB1}"/>
              </a:ext>
            </a:extLst>
          </p:cNvPr>
          <p:cNvSpPr txBox="1"/>
          <p:nvPr/>
        </p:nvSpPr>
        <p:spPr>
          <a:xfrm>
            <a:off x="6493687" y="5169404"/>
            <a:ext cx="562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Reversible switching above threshold.</a:t>
            </a:r>
          </a:p>
        </p:txBody>
      </p:sp>
    </p:spTree>
    <p:extLst>
      <p:ext uri="{BB962C8B-B14F-4D97-AF65-F5344CB8AC3E}">
        <p14:creationId xmlns:p14="http://schemas.microsoft.com/office/powerpoint/2010/main" val="2396451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704E-0E1B-8F2D-A8C7-C9F2A7C1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Spatial anisotropic switching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DC700-3A2A-36A7-3943-318402E3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55" y="1215236"/>
            <a:ext cx="4245824" cy="4116071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976032C9-ABEE-6B0B-6840-CA22929B9EED}"/>
              </a:ext>
            </a:extLst>
          </p:cNvPr>
          <p:cNvSpPr/>
          <p:nvPr/>
        </p:nvSpPr>
        <p:spPr>
          <a:xfrm rot="16200000">
            <a:off x="3032274" y="1802508"/>
            <a:ext cx="156822" cy="302911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CF89197C-BFF2-A9FC-BA13-E2B69A0E0E82}"/>
              </a:ext>
            </a:extLst>
          </p:cNvPr>
          <p:cNvSpPr/>
          <p:nvPr/>
        </p:nvSpPr>
        <p:spPr>
          <a:xfrm rot="10800000">
            <a:off x="2502671" y="2249413"/>
            <a:ext cx="164937" cy="233775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44883-8F1F-D1EF-9CA8-9EB0C74E1680}"/>
              </a:ext>
            </a:extLst>
          </p:cNvPr>
          <p:cNvSpPr txBox="1"/>
          <p:nvPr/>
        </p:nvSpPr>
        <p:spPr>
          <a:xfrm>
            <a:off x="2567032" y="173161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B4733-9BEA-0E05-705E-E8EE4AC5CAF5}"/>
              </a:ext>
            </a:extLst>
          </p:cNvPr>
          <p:cNvSpPr txBox="1"/>
          <p:nvPr/>
        </p:nvSpPr>
        <p:spPr>
          <a:xfrm>
            <a:off x="4055852" y="34754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D956B-3AC7-62D0-104E-67F9CA02D233}"/>
              </a:ext>
            </a:extLst>
          </p:cNvPr>
          <p:cNvSpPr txBox="1"/>
          <p:nvPr/>
        </p:nvSpPr>
        <p:spPr>
          <a:xfrm>
            <a:off x="7307786" y="3826109"/>
            <a:ext cx="42746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Isotropic charging ring.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Anisotropic switching.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Anisotropic charge cloud?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Co: not a point charge?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Possible multipole?</a:t>
            </a:r>
          </a:p>
        </p:txBody>
      </p:sp>
      <p:pic>
        <p:nvPicPr>
          <p:cNvPr id="14" name="Picture 2" descr="Fig. 5">
            <a:extLst>
              <a:ext uri="{FF2B5EF4-FFF2-40B4-BE49-F238E27FC236}">
                <a16:creationId xmlns:a16="http://schemas.microsoft.com/office/drawing/2014/main" id="{42E41306-06F0-96DB-978E-5F1655A34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" t="32721" r="9481" b="35562"/>
          <a:stretch/>
        </p:blipFill>
        <p:spPr bwMode="auto">
          <a:xfrm>
            <a:off x="6383547" y="852274"/>
            <a:ext cx="5617954" cy="267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21B552E3-6B27-2458-966D-1F6F869CF5F4}"/>
              </a:ext>
            </a:extLst>
          </p:cNvPr>
          <p:cNvSpPr/>
          <p:nvPr/>
        </p:nvSpPr>
        <p:spPr>
          <a:xfrm rot="16200000">
            <a:off x="9444734" y="1066716"/>
            <a:ext cx="160485" cy="473950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92C5D-4360-983C-5C23-F34C147DC92C}"/>
              </a:ext>
            </a:extLst>
          </p:cNvPr>
          <p:cNvSpPr txBox="1"/>
          <p:nvPr/>
        </p:nvSpPr>
        <p:spPr>
          <a:xfrm>
            <a:off x="9609804" y="2981089"/>
            <a:ext cx="7246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D2FD31-1C29-C0C6-4105-A966F643DA0D}"/>
              </a:ext>
            </a:extLst>
          </p:cNvPr>
          <p:cNvSpPr txBox="1"/>
          <p:nvPr/>
        </p:nvSpPr>
        <p:spPr>
          <a:xfrm>
            <a:off x="10783018" y="2187394"/>
            <a:ext cx="799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65EEB-8383-D5FD-7EA3-A651B33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04404-240D-4B00-94CB-45AD6B5B68F5}"/>
              </a:ext>
            </a:extLst>
          </p:cNvPr>
          <p:cNvSpPr txBox="1"/>
          <p:nvPr/>
        </p:nvSpPr>
        <p:spPr>
          <a:xfrm>
            <a:off x="1170780" y="5347781"/>
            <a:ext cx="4370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Inside: charged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Outside: neutral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5A727-D42D-4E96-9439-948272843367}"/>
              </a:ext>
            </a:extLst>
          </p:cNvPr>
          <p:cNvSpPr txBox="1"/>
          <p:nvPr/>
        </p:nvSpPr>
        <p:spPr>
          <a:xfrm>
            <a:off x="1410336" y="783263"/>
            <a:ext cx="3394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Spatial extent of charging</a:t>
            </a:r>
          </a:p>
        </p:txBody>
      </p:sp>
    </p:spTree>
    <p:extLst>
      <p:ext uri="{BB962C8B-B14F-4D97-AF65-F5344CB8AC3E}">
        <p14:creationId xmlns:p14="http://schemas.microsoft.com/office/powerpoint/2010/main" val="2322205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12CDA2-22A8-4C49-A2AD-C2DC2124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4" y="0"/>
            <a:ext cx="12059891" cy="576064"/>
          </a:xfrm>
        </p:spPr>
        <p:txBody>
          <a:bodyPr>
            <a:noAutofit/>
          </a:bodyPr>
          <a:lstStyle/>
          <a:p>
            <a:r>
              <a:rPr lang="en-US" sz="3000" dirty="0"/>
              <a:t>Question 2: What is the spatial distribution of charge on a substrate?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79EA0C-8CAE-C526-F43C-84F036B4FC15}"/>
              </a:ext>
            </a:extLst>
          </p:cNvPr>
          <p:cNvSpPr txBox="1"/>
          <p:nvPr/>
        </p:nvSpPr>
        <p:spPr>
          <a:xfrm>
            <a:off x="778596" y="3345654"/>
            <a:ext cx="39356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 dielectric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weak hopping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charge localized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 charge approximation</a:t>
            </a:r>
            <a:endParaRPr kumimoji="0" lang="en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703E8-E0B0-C84F-886E-DFA9EFDF8B35}"/>
              </a:ext>
            </a:extLst>
          </p:cNvPr>
          <p:cNvSpPr txBox="1"/>
          <p:nvPr/>
        </p:nvSpPr>
        <p:spPr>
          <a:xfrm>
            <a:off x="7619994" y="3339792"/>
            <a:ext cx="28905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weak dielectric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more hopping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charge delocalized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Many body problem</a:t>
            </a:r>
            <a:endParaRPr kumimoji="0" lang="en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E36C0B-3DEE-6CED-41EF-EB49CFE34A10}"/>
              </a:ext>
            </a:extLst>
          </p:cNvPr>
          <p:cNvCxnSpPr>
            <a:cxnSpLocks/>
          </p:cNvCxnSpPr>
          <p:nvPr/>
        </p:nvCxnSpPr>
        <p:spPr>
          <a:xfrm>
            <a:off x="4183851" y="3941292"/>
            <a:ext cx="31487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EA5D84-3C6E-0F4F-683F-BBACDAFD2C6A}"/>
              </a:ext>
            </a:extLst>
          </p:cNvPr>
          <p:cNvGrpSpPr/>
          <p:nvPr/>
        </p:nvGrpSpPr>
        <p:grpSpPr>
          <a:xfrm>
            <a:off x="778596" y="1029771"/>
            <a:ext cx="3996503" cy="1742472"/>
            <a:chOff x="573638" y="1118979"/>
            <a:chExt cx="3996503" cy="174247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236174-6516-3832-452B-38F7A293B169}"/>
                </a:ext>
              </a:extLst>
            </p:cNvPr>
            <p:cNvSpPr/>
            <p:nvPr/>
          </p:nvSpPr>
          <p:spPr>
            <a:xfrm>
              <a:off x="573638" y="1912656"/>
              <a:ext cx="3996503" cy="9487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0803D85-FC0F-9A11-6D96-793CCFF5D3A4}"/>
                </a:ext>
              </a:extLst>
            </p:cNvPr>
            <p:cNvSpPr/>
            <p:nvPr/>
          </p:nvSpPr>
          <p:spPr>
            <a:xfrm>
              <a:off x="2151589" y="1118979"/>
              <a:ext cx="849990" cy="80559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e-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89CD7B-5DE5-39C1-33BF-6DF3E098CA52}"/>
              </a:ext>
            </a:extLst>
          </p:cNvPr>
          <p:cNvGrpSpPr/>
          <p:nvPr/>
        </p:nvGrpSpPr>
        <p:grpSpPr>
          <a:xfrm>
            <a:off x="7595206" y="1001361"/>
            <a:ext cx="4013038" cy="1830257"/>
            <a:chOff x="7390248" y="1090569"/>
            <a:chExt cx="4013038" cy="1830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77FC2E-86AB-5179-A211-81115B001332}"/>
                </a:ext>
              </a:extLst>
            </p:cNvPr>
            <p:cNvSpPr/>
            <p:nvPr/>
          </p:nvSpPr>
          <p:spPr>
            <a:xfrm>
              <a:off x="7390248" y="1902146"/>
              <a:ext cx="3988250" cy="10186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457AD5DA-EB1F-B67F-A13E-9985B8D58992}"/>
                </a:ext>
              </a:extLst>
            </p:cNvPr>
            <p:cNvSpPr/>
            <p:nvPr/>
          </p:nvSpPr>
          <p:spPr>
            <a:xfrm>
              <a:off x="7947264" y="1391795"/>
              <a:ext cx="2971175" cy="1041722"/>
            </a:xfrm>
            <a:prstGeom prst="cloud">
              <a:avLst/>
            </a:prstGeom>
            <a:solidFill>
              <a:schemeClr val="accent1">
                <a:alpha val="7530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532BB0-0709-F161-18ED-A607344EE370}"/>
                </a:ext>
              </a:extLst>
            </p:cNvPr>
            <p:cNvSpPr txBox="1"/>
            <p:nvPr/>
          </p:nvSpPr>
          <p:spPr>
            <a:xfrm>
              <a:off x="8177643" y="1798294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276619-D306-98DA-8D9A-3388A805A1A3}"/>
                </a:ext>
              </a:extLst>
            </p:cNvPr>
            <p:cNvSpPr txBox="1"/>
            <p:nvPr/>
          </p:nvSpPr>
          <p:spPr>
            <a:xfrm>
              <a:off x="8657983" y="1879109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D997A2-1671-64CE-B09E-5D50D1A46C2A}"/>
                </a:ext>
              </a:extLst>
            </p:cNvPr>
            <p:cNvSpPr txBox="1"/>
            <p:nvPr/>
          </p:nvSpPr>
          <p:spPr>
            <a:xfrm>
              <a:off x="10168207" y="1827131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9AF9F7-ADF9-8226-4D3E-EBC06767DBDD}"/>
                </a:ext>
              </a:extLst>
            </p:cNvPr>
            <p:cNvSpPr txBox="1"/>
            <p:nvPr/>
          </p:nvSpPr>
          <p:spPr>
            <a:xfrm>
              <a:off x="9629315" y="1913008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FCBADF-875B-4B3A-F982-0CE08DFC3186}"/>
                </a:ext>
              </a:extLst>
            </p:cNvPr>
            <p:cNvSpPr/>
            <p:nvPr/>
          </p:nvSpPr>
          <p:spPr>
            <a:xfrm>
              <a:off x="7415036" y="1090569"/>
              <a:ext cx="3988250" cy="805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6D3CBA-DB2C-9078-4B46-C502130CB993}"/>
                </a:ext>
              </a:extLst>
            </p:cNvPr>
            <p:cNvSpPr txBox="1"/>
            <p:nvPr/>
          </p:nvSpPr>
          <p:spPr>
            <a:xfrm>
              <a:off x="9004553" y="201095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C8B715-8683-B100-71D1-365DA79B3C5E}"/>
                </a:ext>
              </a:extLst>
            </p:cNvPr>
            <p:cNvSpPr/>
            <p:nvPr/>
          </p:nvSpPr>
          <p:spPr>
            <a:xfrm>
              <a:off x="9017694" y="1110449"/>
              <a:ext cx="830317" cy="8194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FC25FD-7DDF-D28B-67A0-6C2E1CD14199}"/>
                </a:ext>
              </a:extLst>
            </p:cNvPr>
            <p:cNvSpPr txBox="1"/>
            <p:nvPr/>
          </p:nvSpPr>
          <p:spPr>
            <a:xfrm>
              <a:off x="9231399" y="1232685"/>
              <a:ext cx="505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e-</a:t>
              </a:r>
              <a:endParaRPr kumimoji="0" lang="en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87CAB5-4586-64E9-4AD2-EF5A20C68B08}"/>
                </a:ext>
              </a:extLst>
            </p:cNvPr>
            <p:cNvSpPr txBox="1"/>
            <p:nvPr/>
          </p:nvSpPr>
          <p:spPr>
            <a:xfrm>
              <a:off x="8112546" y="2461346"/>
              <a:ext cx="24771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SEMICONDUCTOR</a:t>
              </a:r>
              <a:endParaRPr kumimoji="0" lang="en-F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27BE60-1605-773B-4338-F28F4AC43D5E}"/>
              </a:ext>
            </a:extLst>
          </p:cNvPr>
          <p:cNvSpPr txBox="1"/>
          <p:nvPr/>
        </p:nvSpPr>
        <p:spPr>
          <a:xfrm>
            <a:off x="1946940" y="2372138"/>
            <a:ext cx="1659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INSULATOR</a:t>
            </a:r>
            <a:endParaRPr kumimoji="0" lang="en-F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8D833-B833-926E-58E4-49AE519A1CC4}"/>
              </a:ext>
            </a:extLst>
          </p:cNvPr>
          <p:cNvSpPr txBox="1"/>
          <p:nvPr/>
        </p:nvSpPr>
        <p:spPr>
          <a:xfrm>
            <a:off x="1029307" y="5656305"/>
            <a:ext cx="11030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to measure the charge distribution on the semiconductor?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B6002-50F3-6E59-FA85-EDCD4783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374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0D053B-60C3-9969-2134-94987C42F133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Question 3: Adsorption height difference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3C21B-5CA1-A9F1-CF0B-7A5BC53CDA7C}"/>
              </a:ext>
            </a:extLst>
          </p:cNvPr>
          <p:cNvSpPr txBox="1"/>
          <p:nvPr/>
        </p:nvSpPr>
        <p:spPr>
          <a:xfrm>
            <a:off x="5091329" y="1899969"/>
            <a:ext cx="6980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we quantify the geometric height using AFM?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74BD91-A29E-9165-67AA-3A28FAAB8E3F}"/>
              </a:ext>
            </a:extLst>
          </p:cNvPr>
          <p:cNvGrpSpPr/>
          <p:nvPr/>
        </p:nvGrpSpPr>
        <p:grpSpPr>
          <a:xfrm>
            <a:off x="609600" y="1278106"/>
            <a:ext cx="4013038" cy="2150894"/>
            <a:chOff x="1161727" y="2000367"/>
            <a:chExt cx="4013038" cy="21508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34DFF3-C024-D9E3-BB9A-433B4B89D1EA}"/>
                </a:ext>
              </a:extLst>
            </p:cNvPr>
            <p:cNvSpPr txBox="1"/>
            <p:nvPr/>
          </p:nvSpPr>
          <p:spPr>
            <a:xfrm>
              <a:off x="2573420" y="2000367"/>
              <a:ext cx="1234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3d Co state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E7498B-E336-C7A6-30F8-CF75ED1527D4}"/>
                </a:ext>
              </a:extLst>
            </p:cNvPr>
            <p:cNvGrpSpPr/>
            <p:nvPr/>
          </p:nvGrpSpPr>
          <p:grpSpPr>
            <a:xfrm>
              <a:off x="1161727" y="2321004"/>
              <a:ext cx="4013038" cy="1830257"/>
              <a:chOff x="7390248" y="1090569"/>
              <a:chExt cx="4013038" cy="183025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0FE79B-FE45-07B5-A08A-FF7ACC63823C}"/>
                  </a:ext>
                </a:extLst>
              </p:cNvPr>
              <p:cNvSpPr/>
              <p:nvPr/>
            </p:nvSpPr>
            <p:spPr>
              <a:xfrm>
                <a:off x="7390248" y="1902146"/>
                <a:ext cx="3988250" cy="10186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Cloud 27">
                <a:extLst>
                  <a:ext uri="{FF2B5EF4-FFF2-40B4-BE49-F238E27FC236}">
                    <a16:creationId xmlns:a16="http://schemas.microsoft.com/office/drawing/2014/main" id="{7835EA07-0967-476C-FDE5-C187419E77F2}"/>
                  </a:ext>
                </a:extLst>
              </p:cNvPr>
              <p:cNvSpPr/>
              <p:nvPr/>
            </p:nvSpPr>
            <p:spPr>
              <a:xfrm>
                <a:off x="7947264" y="1391795"/>
                <a:ext cx="2971175" cy="1041722"/>
              </a:xfrm>
              <a:prstGeom prst="cloud">
                <a:avLst/>
              </a:prstGeom>
              <a:solidFill>
                <a:schemeClr val="accent1">
                  <a:alpha val="7530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12CE74-1E0A-9872-8B79-7BF9ACD25BC6}"/>
                  </a:ext>
                </a:extLst>
              </p:cNvPr>
              <p:cNvSpPr txBox="1"/>
              <p:nvPr/>
            </p:nvSpPr>
            <p:spPr>
              <a:xfrm>
                <a:off x="8177643" y="1798294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EFF4D7-7A05-782B-6FF9-2E69FE523247}"/>
                  </a:ext>
                </a:extLst>
              </p:cNvPr>
              <p:cNvSpPr txBox="1"/>
              <p:nvPr/>
            </p:nvSpPr>
            <p:spPr>
              <a:xfrm>
                <a:off x="8657983" y="1879109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34717F-CE45-5630-CF2E-6EE2F7EFC4B1}"/>
                  </a:ext>
                </a:extLst>
              </p:cNvPr>
              <p:cNvSpPr txBox="1"/>
              <p:nvPr/>
            </p:nvSpPr>
            <p:spPr>
              <a:xfrm>
                <a:off x="10168207" y="1827131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331267-F5B5-D698-4893-2B9935B816AD}"/>
                  </a:ext>
                </a:extLst>
              </p:cNvPr>
              <p:cNvSpPr txBox="1"/>
              <p:nvPr/>
            </p:nvSpPr>
            <p:spPr>
              <a:xfrm>
                <a:off x="9629315" y="1913008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A8AD2C-84B3-13EF-BCAF-56394DF4D598}"/>
                  </a:ext>
                </a:extLst>
              </p:cNvPr>
              <p:cNvSpPr/>
              <p:nvPr/>
            </p:nvSpPr>
            <p:spPr>
              <a:xfrm>
                <a:off x="7415036" y="1090569"/>
                <a:ext cx="3988250" cy="8055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F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30D111-B273-44F3-8A85-3D0A232F6C75}"/>
                  </a:ext>
                </a:extLst>
              </p:cNvPr>
              <p:cNvSpPr txBox="1"/>
              <p:nvPr/>
            </p:nvSpPr>
            <p:spPr>
              <a:xfrm>
                <a:off x="9004553" y="2010953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03C1EFF-BD38-5D24-59F2-4843F030C008}"/>
                  </a:ext>
                </a:extLst>
              </p:cNvPr>
              <p:cNvSpPr/>
              <p:nvPr/>
            </p:nvSpPr>
            <p:spPr>
              <a:xfrm>
                <a:off x="9017694" y="1110449"/>
                <a:ext cx="830317" cy="8194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EABEB1B-F3A5-0B3E-759B-22B2CA2ED49F}"/>
                  </a:ext>
                </a:extLst>
              </p:cNvPr>
              <p:cNvSpPr txBox="1"/>
              <p:nvPr/>
            </p:nvSpPr>
            <p:spPr>
              <a:xfrm>
                <a:off x="9231399" y="1232685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e-</a:t>
                </a:r>
                <a:endParaRPr kumimoji="0" lang="en-F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CC5C9F-9A8B-18F6-2F19-BA35983FDAB3}"/>
                  </a:ext>
                </a:extLst>
              </p:cNvPr>
              <p:cNvSpPr txBox="1"/>
              <p:nvPr/>
            </p:nvSpPr>
            <p:spPr>
              <a:xfrm>
                <a:off x="8112546" y="2461346"/>
                <a:ext cx="2477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SEMICONDUCTOR</a:t>
                </a:r>
                <a:endParaRPr kumimoji="0" lang="en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CE60772-CA77-8384-B242-0C11D1D42079}"/>
                </a:ext>
              </a:extLst>
            </p:cNvPr>
            <p:cNvSpPr/>
            <p:nvPr/>
          </p:nvSpPr>
          <p:spPr>
            <a:xfrm>
              <a:off x="2776032" y="2032493"/>
              <a:ext cx="830317" cy="805595"/>
            </a:xfrm>
            <a:prstGeom prst="ellipse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47700"/>
                        <a:gd name="connsiteY0" fmla="*/ 573850 h 1147700"/>
                        <a:gd name="connsiteX1" fmla="*/ 573850 w 1147700"/>
                        <a:gd name="connsiteY1" fmla="*/ 0 h 1147700"/>
                        <a:gd name="connsiteX2" fmla="*/ 1147700 w 1147700"/>
                        <a:gd name="connsiteY2" fmla="*/ 573850 h 1147700"/>
                        <a:gd name="connsiteX3" fmla="*/ 573850 w 1147700"/>
                        <a:gd name="connsiteY3" fmla="*/ 1147700 h 1147700"/>
                        <a:gd name="connsiteX4" fmla="*/ 0 w 1147700"/>
                        <a:gd name="connsiteY4" fmla="*/ 573850 h 1147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47700" h="1147700" extrusionOk="0">
                          <a:moveTo>
                            <a:pt x="0" y="573850"/>
                          </a:moveTo>
                          <a:cubicBezTo>
                            <a:pt x="-76343" y="209831"/>
                            <a:pt x="190596" y="24893"/>
                            <a:pt x="573850" y="0"/>
                          </a:cubicBezTo>
                          <a:cubicBezTo>
                            <a:pt x="899266" y="1787"/>
                            <a:pt x="1053881" y="259904"/>
                            <a:pt x="1147700" y="573850"/>
                          </a:cubicBezTo>
                          <a:cubicBezTo>
                            <a:pt x="1125364" y="912592"/>
                            <a:pt x="888754" y="1158893"/>
                            <a:pt x="573850" y="1147700"/>
                          </a:cubicBezTo>
                          <a:cubicBezTo>
                            <a:pt x="225665" y="1130599"/>
                            <a:pt x="81175" y="929565"/>
                            <a:pt x="0" y="57385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49717C3-C18D-C8EF-48F6-CC6C5D8FF71F}"/>
                </a:ext>
              </a:extLst>
            </p:cNvPr>
            <p:cNvCxnSpPr>
              <a:cxnSpLocks/>
            </p:cNvCxnSpPr>
            <p:nvPr/>
          </p:nvCxnSpPr>
          <p:spPr>
            <a:xfrm>
              <a:off x="3759784" y="2029261"/>
              <a:ext cx="0" cy="80882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993AB-0C15-FCF0-81DA-6E9D2BD6DAA8}"/>
                  </a:ext>
                </a:extLst>
              </p:cNvPr>
              <p:cNvSpPr txBox="1"/>
              <p:nvPr/>
            </p:nvSpPr>
            <p:spPr>
              <a:xfrm>
                <a:off x="6700545" y="3167769"/>
                <a:ext cx="3608242" cy="624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𝑒𝑙</m:t>
                        </m:r>
                      </m:sub>
                    </m:sSub>
                    <m:r>
                      <a:rPr kumimoji="0" lang="ar-AE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𝑑𝐶</m:t>
                        </m:r>
                      </m:num>
                      <m:den>
                        <m: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𝑑𝑧</m:t>
                        </m:r>
                      </m:den>
                    </m:f>
                    <m:sSup>
                      <m:sSupPr>
                        <m:ctrlP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ar-AE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ar-AE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ar-AE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ar-AE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itchFamily="34" charset="0"/>
                                  </a:rPr>
                                  <m:t>𝑑𝑐</m:t>
                                </m:r>
                              </m:sub>
                            </m:sSub>
                            <m:r>
                              <a:rPr kumimoji="0" lang="ar-AE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ar-AE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ar-AE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ar-AE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itchFamily="34" charset="0"/>
                                  </a:rPr>
                                  <m:t>𝐿𝐶𝑃𝐷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993AB-0C15-FCF0-81DA-6E9D2BD6D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545" y="3167769"/>
                <a:ext cx="3608242" cy="6242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A2DA8B-9EC4-3A2C-7961-3793AEA326C2}"/>
                  </a:ext>
                </a:extLst>
              </p:cNvPr>
              <p:cNvSpPr txBox="1"/>
              <p:nvPr/>
            </p:nvSpPr>
            <p:spPr>
              <a:xfrm>
                <a:off x="5426932" y="4063060"/>
                <a:ext cx="6155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kumimoji="0" lang="ar-A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𝑒𝑙</m:t>
                        </m:r>
                      </m:sub>
                    </m:sSub>
                    <m:r>
                      <a:rPr kumimoji="0" lang="ar-AE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is zero ⟹  chemical contrast dominant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A2DA8B-9EC4-3A2C-7961-3793AEA3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932" y="4063060"/>
                <a:ext cx="6155468" cy="461665"/>
              </a:xfrm>
              <a:prstGeom prst="rect">
                <a:avLst/>
              </a:prstGeom>
              <a:blipFill>
                <a:blip r:embed="rId3"/>
                <a:stretch>
                  <a:fillRect l="-1485" t="-10667" r="-59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DD32789-382D-D0A9-3057-73693CFB1088}"/>
              </a:ext>
            </a:extLst>
          </p:cNvPr>
          <p:cNvSpPr txBox="1"/>
          <p:nvPr/>
        </p:nvSpPr>
        <p:spPr>
          <a:xfrm>
            <a:off x="3207657" y="14766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F535A-C3A9-AA17-6E0C-6328A71F0404}"/>
              </a:ext>
            </a:extLst>
          </p:cNvPr>
          <p:cNvSpPr txBox="1"/>
          <p:nvPr/>
        </p:nvSpPr>
        <p:spPr>
          <a:xfrm>
            <a:off x="6934430" y="5038793"/>
            <a:ext cx="3294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Possible Polaron?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80B29-CDA5-761C-6F6B-9E233252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C1D1FA-2E05-431C-BB19-752F0815DC6F}"/>
              </a:ext>
            </a:extLst>
          </p:cNvPr>
          <p:cNvGrpSpPr/>
          <p:nvPr/>
        </p:nvGrpSpPr>
        <p:grpSpPr>
          <a:xfrm>
            <a:off x="563955" y="3731756"/>
            <a:ext cx="4013038" cy="1830257"/>
            <a:chOff x="7390248" y="1090569"/>
            <a:chExt cx="4013038" cy="183025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9F2B7D7-9F89-4D8F-8638-F61918EB08BB}"/>
                </a:ext>
              </a:extLst>
            </p:cNvPr>
            <p:cNvSpPr/>
            <p:nvPr/>
          </p:nvSpPr>
          <p:spPr>
            <a:xfrm>
              <a:off x="7390248" y="1902146"/>
              <a:ext cx="3988250" cy="10186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52E0E362-8176-4484-8332-93AB343D12E0}"/>
                </a:ext>
              </a:extLst>
            </p:cNvPr>
            <p:cNvSpPr/>
            <p:nvPr/>
          </p:nvSpPr>
          <p:spPr>
            <a:xfrm>
              <a:off x="7947264" y="1391795"/>
              <a:ext cx="2971175" cy="1041722"/>
            </a:xfrm>
            <a:prstGeom prst="cloud">
              <a:avLst/>
            </a:prstGeom>
            <a:solidFill>
              <a:schemeClr val="accent1">
                <a:alpha val="7530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E5F8BF-ADE2-4743-BF02-E4AD8EB62D0A}"/>
                </a:ext>
              </a:extLst>
            </p:cNvPr>
            <p:cNvSpPr txBox="1"/>
            <p:nvPr/>
          </p:nvSpPr>
          <p:spPr>
            <a:xfrm>
              <a:off x="8177643" y="1798294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0126D4F-1EBD-4F4B-902B-96C6DA53CEFB}"/>
                </a:ext>
              </a:extLst>
            </p:cNvPr>
            <p:cNvSpPr txBox="1"/>
            <p:nvPr/>
          </p:nvSpPr>
          <p:spPr>
            <a:xfrm>
              <a:off x="8667271" y="1818831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E7C938-691B-43AA-BE89-22D1ACB00222}"/>
                </a:ext>
              </a:extLst>
            </p:cNvPr>
            <p:cNvSpPr txBox="1"/>
            <p:nvPr/>
          </p:nvSpPr>
          <p:spPr>
            <a:xfrm>
              <a:off x="10168207" y="1827131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2CC5A4-BA12-44A8-81E2-F35FC1510524}"/>
                </a:ext>
              </a:extLst>
            </p:cNvPr>
            <p:cNvSpPr txBox="1"/>
            <p:nvPr/>
          </p:nvSpPr>
          <p:spPr>
            <a:xfrm>
              <a:off x="9629315" y="1913008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09B9476-BCB8-4C3A-8F57-B1B894D18648}"/>
                </a:ext>
              </a:extLst>
            </p:cNvPr>
            <p:cNvSpPr/>
            <p:nvPr/>
          </p:nvSpPr>
          <p:spPr>
            <a:xfrm>
              <a:off x="7415036" y="1090569"/>
              <a:ext cx="3988250" cy="805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42388A-B100-4BB6-BFB8-1B6390056671}"/>
                </a:ext>
              </a:extLst>
            </p:cNvPr>
            <p:cNvSpPr txBox="1"/>
            <p:nvPr/>
          </p:nvSpPr>
          <p:spPr>
            <a:xfrm>
              <a:off x="9032878" y="2003497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3386605-0F16-41CE-83D1-DADE4C7A09A0}"/>
                </a:ext>
              </a:extLst>
            </p:cNvPr>
            <p:cNvSpPr/>
            <p:nvPr/>
          </p:nvSpPr>
          <p:spPr>
            <a:xfrm>
              <a:off x="9017694" y="1406672"/>
              <a:ext cx="530163" cy="5232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BD7F86-8561-4942-A009-B8ABAF8AA8ED}"/>
                </a:ext>
              </a:extLst>
            </p:cNvPr>
            <p:cNvSpPr txBox="1"/>
            <p:nvPr/>
          </p:nvSpPr>
          <p:spPr>
            <a:xfrm>
              <a:off x="9054473" y="1365268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</a:t>
              </a:r>
              <a:endParaRPr kumimoji="0" lang="en-FR" sz="2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457C42-70C4-4A4B-9BB9-3BE878162897}"/>
                </a:ext>
              </a:extLst>
            </p:cNvPr>
            <p:cNvSpPr txBox="1"/>
            <p:nvPr/>
          </p:nvSpPr>
          <p:spPr>
            <a:xfrm>
              <a:off x="8725704" y="2613049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semiconductor</a:t>
              </a:r>
              <a:endParaRPr kumimoji="0" lang="en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494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34275-16BF-637E-7DFC-FD0BCEAE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677" y="2405996"/>
            <a:ext cx="4792688" cy="24727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1A8D24-F0F1-9A47-22D1-BFDFB3ACA9FF}"/>
              </a:ext>
            </a:extLst>
          </p:cNvPr>
          <p:cNvSpPr txBox="1"/>
          <p:nvPr/>
        </p:nvSpPr>
        <p:spPr>
          <a:xfrm>
            <a:off x="1531304" y="6754604"/>
            <a:ext cx="9818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shows two state switching.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within the error margin does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clearly show.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Amplitude dependent AC field becomes important to consider this.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Might need fine tuning.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Switching at LCPD max voltage is the proof of change in adsorption height but no switching at flat band conditions.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366498-5E35-D8D3-D320-7814CB80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85EDC-5425-4FCB-B3AF-EEBB18A43620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Fish: switching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904FD-464F-4542-9DD4-AE5D2B1D2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11" y="2424815"/>
            <a:ext cx="4792689" cy="2435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A858F-E839-49F5-B1E4-5D013198269A}"/>
              </a:ext>
            </a:extLst>
          </p:cNvPr>
          <p:cNvSpPr txBox="1"/>
          <p:nvPr/>
        </p:nvSpPr>
        <p:spPr>
          <a:xfrm>
            <a:off x="374651" y="192698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C8F15-0387-4300-ACC4-FFF642FB5E8D}"/>
              </a:ext>
            </a:extLst>
          </p:cNvPr>
          <p:cNvSpPr txBox="1"/>
          <p:nvPr/>
        </p:nvSpPr>
        <p:spPr>
          <a:xfrm>
            <a:off x="6412685" y="192698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1D740C-E614-42FD-BC22-1D8C0C70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72" y="675599"/>
            <a:ext cx="1618869" cy="956778"/>
          </a:xfrm>
          <a:prstGeom prst="rect">
            <a:avLst/>
          </a:prstGeom>
        </p:spPr>
      </p:pic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966871B7-14E1-4111-B3EA-4F3D2ECE6F3F}"/>
              </a:ext>
            </a:extLst>
          </p:cNvPr>
          <p:cNvSpPr/>
          <p:nvPr/>
        </p:nvSpPr>
        <p:spPr>
          <a:xfrm flipH="1">
            <a:off x="1423679" y="1297894"/>
            <a:ext cx="147480" cy="14748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2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AFBB3-F6DA-4A60-95E0-4A5665DD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7096" y="6453336"/>
            <a:ext cx="1374904" cy="40466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79685-7E23-457F-945A-5CB1C5DC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9" y="961360"/>
            <a:ext cx="2039064" cy="1205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098F4-A74B-4A5E-8B15-1C74F8F9C2A6}"/>
              </a:ext>
            </a:extLst>
          </p:cNvPr>
          <p:cNvSpPr txBox="1"/>
          <p:nvPr/>
        </p:nvSpPr>
        <p:spPr>
          <a:xfrm>
            <a:off x="664270" y="578322"/>
            <a:ext cx="105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450 mV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59F18-8852-46CA-926A-3701719C8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34" y="882695"/>
            <a:ext cx="4563507" cy="235079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142711A-5661-46B5-A384-FE0DC425F540}"/>
              </a:ext>
            </a:extLst>
          </p:cNvPr>
          <p:cNvSpPr/>
          <p:nvPr/>
        </p:nvSpPr>
        <p:spPr>
          <a:xfrm rot="16200000">
            <a:off x="5343042" y="2152107"/>
            <a:ext cx="225985" cy="36933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58E74E6-9E8E-4A83-98E8-B91300B434EA}"/>
              </a:ext>
            </a:extLst>
          </p:cNvPr>
          <p:cNvSpPr/>
          <p:nvPr/>
        </p:nvSpPr>
        <p:spPr>
          <a:xfrm rot="16200000">
            <a:off x="5343042" y="1347363"/>
            <a:ext cx="225985" cy="36933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3EA9E-FF75-4F8A-8EE9-9028BB0265DA}"/>
              </a:ext>
            </a:extLst>
          </p:cNvPr>
          <p:cNvSpPr txBox="1"/>
          <p:nvPr/>
        </p:nvSpPr>
        <p:spPr>
          <a:xfrm>
            <a:off x="3450603" y="1347363"/>
            <a:ext cx="191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-11.93 ± 0.13 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395E5-8E2F-4532-B4DC-70332570A435}"/>
              </a:ext>
            </a:extLst>
          </p:cNvPr>
          <p:cNvSpPr txBox="1"/>
          <p:nvPr/>
        </p:nvSpPr>
        <p:spPr>
          <a:xfrm>
            <a:off x="3450603" y="2152107"/>
            <a:ext cx="1743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-12.15 ± 0.1 Hz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2AF0B-08C6-4B6E-B2A4-63A661B9DA86}"/>
              </a:ext>
            </a:extLst>
          </p:cNvPr>
          <p:cNvSpPr txBox="1"/>
          <p:nvPr/>
        </p:nvSpPr>
        <p:spPr>
          <a:xfrm>
            <a:off x="3671978" y="2694248"/>
            <a:ext cx="1685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Δdf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0.22 Hz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1F8FB-576C-4787-A846-6EB582EEFAB6}"/>
              </a:ext>
            </a:extLst>
          </p:cNvPr>
          <p:cNvCxnSpPr>
            <a:cxnSpLocks/>
          </p:cNvCxnSpPr>
          <p:nvPr/>
        </p:nvCxnSpPr>
        <p:spPr>
          <a:xfrm flipV="1">
            <a:off x="1265810" y="1662264"/>
            <a:ext cx="772540" cy="21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D8C1E08-8296-4E48-8229-76CD79853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734" y="3587874"/>
            <a:ext cx="4586890" cy="23874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A60A08-9593-4D00-92C9-AFB8C3D446C3}"/>
              </a:ext>
            </a:extLst>
          </p:cNvPr>
          <p:cNvSpPr txBox="1"/>
          <p:nvPr/>
        </p:nvSpPr>
        <p:spPr>
          <a:xfrm>
            <a:off x="3608826" y="3919070"/>
            <a:ext cx="202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-11.93 ± 0.15 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8CE7A-6E88-46AB-BB05-575B92D493D4}"/>
              </a:ext>
            </a:extLst>
          </p:cNvPr>
          <p:cNvSpPr txBox="1"/>
          <p:nvPr/>
        </p:nvSpPr>
        <p:spPr>
          <a:xfrm>
            <a:off x="3546824" y="4481676"/>
            <a:ext cx="199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-12.13 ± 0.15 Hz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3072C5D-3B06-426F-94B5-0301FBB7EC2E}"/>
              </a:ext>
            </a:extLst>
          </p:cNvPr>
          <p:cNvSpPr/>
          <p:nvPr/>
        </p:nvSpPr>
        <p:spPr>
          <a:xfrm rot="16200000">
            <a:off x="5617036" y="4511214"/>
            <a:ext cx="225985" cy="36933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9064652-3C98-4F6D-B5AD-8AF7200C4B2E}"/>
              </a:ext>
            </a:extLst>
          </p:cNvPr>
          <p:cNvSpPr/>
          <p:nvPr/>
        </p:nvSpPr>
        <p:spPr>
          <a:xfrm rot="16200000">
            <a:off x="5617035" y="3865370"/>
            <a:ext cx="225985" cy="36933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B3C524-40FA-48D1-88E7-D84F901ED915}"/>
              </a:ext>
            </a:extLst>
          </p:cNvPr>
          <p:cNvSpPr/>
          <p:nvPr/>
        </p:nvSpPr>
        <p:spPr>
          <a:xfrm>
            <a:off x="6033904" y="82854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rial"/>
                <a:ea typeface="+mn-ea"/>
                <a:cs typeface="+mn-cs"/>
              </a:rPr>
              <a:t>1 nm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3B5F2-512A-4B0B-99D1-E349FE193BAB}"/>
              </a:ext>
            </a:extLst>
          </p:cNvPr>
          <p:cNvSpPr txBox="1"/>
          <p:nvPr/>
        </p:nvSpPr>
        <p:spPr>
          <a:xfrm>
            <a:off x="6057287" y="3567711"/>
            <a:ext cx="97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rial"/>
                <a:ea typeface="+mn-ea"/>
                <a:cs typeface="+mn-cs"/>
              </a:rPr>
              <a:t>1.1 nm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2743F-2C17-4849-864A-FF996E323E2F}"/>
              </a:ext>
            </a:extLst>
          </p:cNvPr>
          <p:cNvSpPr txBox="1"/>
          <p:nvPr/>
        </p:nvSpPr>
        <p:spPr>
          <a:xfrm>
            <a:off x="3701640" y="4993539"/>
            <a:ext cx="1685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Δdf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0.20 Hz</a:t>
            </a:r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AEE3D9EE-9DB9-4223-B997-A8B297A14F0A}"/>
              </a:ext>
            </a:extLst>
          </p:cNvPr>
          <p:cNvSpPr/>
          <p:nvPr/>
        </p:nvSpPr>
        <p:spPr>
          <a:xfrm flipH="1">
            <a:off x="1427175" y="1724081"/>
            <a:ext cx="147480" cy="14748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584C7DBC-8507-4B4F-AC24-3091ACDE5305}"/>
              </a:ext>
            </a:extLst>
          </p:cNvPr>
          <p:cNvSpPr/>
          <p:nvPr/>
        </p:nvSpPr>
        <p:spPr>
          <a:xfrm flipH="1">
            <a:off x="1659022" y="1680159"/>
            <a:ext cx="147480" cy="14748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280B024A-66F5-44AB-9623-A93FDCB6BA8A}"/>
              </a:ext>
            </a:extLst>
          </p:cNvPr>
          <p:cNvSpPr/>
          <p:nvPr/>
        </p:nvSpPr>
        <p:spPr>
          <a:xfrm flipH="1">
            <a:off x="1903382" y="1606419"/>
            <a:ext cx="147480" cy="14748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600A7B-BD65-4333-87ED-9E88F737BA8C}"/>
              </a:ext>
            </a:extLst>
          </p:cNvPr>
          <p:cNvSpPr txBox="1"/>
          <p:nvPr/>
        </p:nvSpPr>
        <p:spPr>
          <a:xfrm>
            <a:off x="5271368" y="5993260"/>
            <a:ext cx="2643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rial"/>
                <a:ea typeface="+mn-ea"/>
                <a:cs typeface="+mn-cs"/>
              </a:rPr>
              <a:t>1.2 nm: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Δdf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0.22 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77DD9-D1B5-443B-8DA6-7BEF3D00B6F2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Fish: Switching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D4CAD2-6CF9-CC08-947B-6D2D82A6E858}"/>
              </a:ext>
            </a:extLst>
          </p:cNvPr>
          <p:cNvGraphicFramePr>
            <a:graphicFrameLocks noGrp="1"/>
          </p:cNvGraphicFramePr>
          <p:nvPr/>
        </p:nvGraphicFramePr>
        <p:xfrm>
          <a:off x="343392" y="2691694"/>
          <a:ext cx="2672460" cy="299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230">
                  <a:extLst>
                    <a:ext uri="{9D8B030D-6E8A-4147-A177-3AD203B41FA5}">
                      <a16:colId xmlns:a16="http://schemas.microsoft.com/office/drawing/2014/main" val="3071332997"/>
                    </a:ext>
                  </a:extLst>
                </a:gridCol>
                <a:gridCol w="1336230">
                  <a:extLst>
                    <a:ext uri="{9D8B030D-6E8A-4147-A177-3AD203B41FA5}">
                      <a16:colId xmlns:a16="http://schemas.microsoft.com/office/drawing/2014/main" val="4097111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atom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Δdf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91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7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1.1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00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1.2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5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5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31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841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910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B68318-732B-5396-B20C-36595FEB0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9654" y="803550"/>
            <a:ext cx="10792691" cy="5250899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400" dirty="0" err="1"/>
              <a:t>dIdV</a:t>
            </a:r>
            <a:r>
              <a:rPr lang="en-US" sz="2400" dirty="0"/>
              <a:t> shows charging peak. </a:t>
            </a:r>
          </a:p>
          <a:p>
            <a:r>
              <a:rPr lang="en-US" sz="2400" dirty="0"/>
              <a:t>LCPD shows dip corresponding to a transiently charged atom.</a:t>
            </a:r>
          </a:p>
          <a:p>
            <a:pPr lvl="1"/>
            <a:r>
              <a:rPr lang="en-US" sz="2175" dirty="0"/>
              <a:t>Cannot distinguish two LCPD max.</a:t>
            </a:r>
          </a:p>
          <a:p>
            <a:pPr lvl="1"/>
            <a:r>
              <a:rPr lang="en-US" sz="2175" dirty="0"/>
              <a:t>Is the dip corresponding to a charging energy?</a:t>
            </a:r>
          </a:p>
          <a:p>
            <a:pPr lvl="1"/>
            <a:endParaRPr lang="en-US" sz="2400" dirty="0"/>
          </a:p>
          <a:p>
            <a:r>
              <a:rPr lang="en-US" sz="2400" dirty="0"/>
              <a:t>Current shows charging ring isotropic</a:t>
            </a:r>
          </a:p>
          <a:p>
            <a:r>
              <a:rPr lang="en-US" sz="2400" dirty="0" err="1"/>
              <a:t>df</a:t>
            </a:r>
            <a:r>
              <a:rPr lang="en-US" sz="2400" dirty="0"/>
              <a:t> shows charging ring as isotropic but contrast within the ring is anisotropic</a:t>
            </a:r>
          </a:p>
          <a:p>
            <a:pPr lvl="1"/>
            <a:r>
              <a:rPr lang="en-US" sz="2175" dirty="0"/>
              <a:t>Hints to an anisotropic charge distribution in the substrate?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4EDDC4-D044-1C19-7236-166043DD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7C156-414A-30B3-9DFA-798D3EA9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250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0DF8-E2FE-CB5D-2764-1B4EC2C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504056"/>
          </a:xfrm>
        </p:spPr>
        <p:txBody>
          <a:bodyPr anchor="ctr">
            <a:noAutofit/>
          </a:bodyPr>
          <a:lstStyle/>
          <a:p>
            <a:r>
              <a:rPr lang="en-US" sz="3200" dirty="0"/>
              <a:t>Local Contact Potential Difference (LCPD)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51440AA-7FF6-185D-DE7A-492339F2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079" y="802790"/>
            <a:ext cx="3889815" cy="4230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0DD1107-23B1-29DE-A5DE-A9DB6C825B69}"/>
                  </a:ext>
                </a:extLst>
              </p:cNvPr>
              <p:cNvSpPr txBox="1"/>
              <p:nvPr/>
            </p:nvSpPr>
            <p:spPr>
              <a:xfrm>
                <a:off x="6096000" y="5442085"/>
                <a:ext cx="4834272" cy="833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∝ 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  <m:r>
                            <a:rPr kumimoji="0" lang="en-US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𝑒𝑙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𝑑𝑐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𝐿𝐶𝑃𝐷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0DD1107-23B1-29DE-A5DE-A9DB6C825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442085"/>
                <a:ext cx="4834272" cy="833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Picture 81">
            <a:extLst>
              <a:ext uri="{FF2B5EF4-FFF2-40B4-BE49-F238E27FC236}">
                <a16:creationId xmlns:a16="http://schemas.microsoft.com/office/drawing/2014/main" id="{A98E35BB-0C95-11C9-73D0-CFF5CACE1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448" y="831664"/>
            <a:ext cx="4006067" cy="4172553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8FF63D64-8DFB-558F-6A3E-1C115B16A659}"/>
              </a:ext>
            </a:extLst>
          </p:cNvPr>
          <p:cNvSpPr/>
          <p:nvPr/>
        </p:nvSpPr>
        <p:spPr>
          <a:xfrm rot="5400000">
            <a:off x="8332931" y="4196360"/>
            <a:ext cx="261860" cy="16215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77CC5-0192-0E54-DD58-23E331E35163}"/>
              </a:ext>
            </a:extLst>
          </p:cNvPr>
          <p:cNvSpPr txBox="1"/>
          <p:nvPr/>
        </p:nvSpPr>
        <p:spPr>
          <a:xfrm>
            <a:off x="8252093" y="4978281"/>
            <a:ext cx="50045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60CF7-F44A-1942-38A1-82E9B65E7AF0}"/>
              </a:ext>
            </a:extLst>
          </p:cNvPr>
          <p:cNvSpPr/>
          <p:nvPr/>
        </p:nvSpPr>
        <p:spPr>
          <a:xfrm>
            <a:off x="3101506" y="6363995"/>
            <a:ext cx="5611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503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Wilhelm Melitz, et.al., Surface Science Reports, Volume 66, Issue 1 (2011) Noncontact Atomic Force Microscopy (Book)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65FFB-3D81-DCA0-8D3D-15C50A32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09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54015" y="849883"/>
            <a:ext cx="5144834" cy="4714009"/>
            <a:chOff x="854015" y="849883"/>
            <a:chExt cx="5144834" cy="4714009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31CE30E-BB38-F7ED-8A0A-7DBCD4E057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33" r="50923"/>
            <a:stretch/>
          </p:blipFill>
          <p:spPr bwMode="auto">
            <a:xfrm>
              <a:off x="859105" y="942429"/>
              <a:ext cx="5139744" cy="4621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54015" y="849883"/>
              <a:ext cx="465827" cy="530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5F003CB-53EE-C2F8-2B20-97D8DA1AF3D7}"/>
              </a:ext>
            </a:extLst>
          </p:cNvPr>
          <p:cNvSpPr txBox="1"/>
          <p:nvPr/>
        </p:nvSpPr>
        <p:spPr>
          <a:xfrm>
            <a:off x="7120920" y="5351309"/>
            <a:ext cx="4370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Inside: charged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Outside: neutral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F16FA-94A8-A43E-442C-5F276A21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20" y="1269560"/>
            <a:ext cx="4015623" cy="389290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B60FBEC-2D22-BB2B-FF85-F5686BDD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504056"/>
          </a:xfrm>
        </p:spPr>
        <p:txBody>
          <a:bodyPr>
            <a:noAutofit/>
          </a:bodyPr>
          <a:lstStyle/>
          <a:p>
            <a:r>
              <a:rPr lang="en-US" sz="3200" dirty="0"/>
              <a:t>Charging event in STS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2CC72816-6736-76DC-6162-190C8FE0F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4" r="33567" b="65826"/>
          <a:stretch/>
        </p:blipFill>
        <p:spPr bwMode="auto">
          <a:xfrm>
            <a:off x="1981176" y="1458686"/>
            <a:ext cx="1447801" cy="155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C73C2C-1FBD-9C29-61FD-E6CDD450C0FD}"/>
              </a:ext>
            </a:extLst>
          </p:cNvPr>
          <p:cNvSpPr txBox="1"/>
          <p:nvPr/>
        </p:nvSpPr>
        <p:spPr>
          <a:xfrm>
            <a:off x="1735811" y="455650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3d Co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F3E2A-F3E9-D2C5-0F18-C95102A62C44}"/>
              </a:ext>
            </a:extLst>
          </p:cNvPr>
          <p:cNvSpPr txBox="1"/>
          <p:nvPr/>
        </p:nvSpPr>
        <p:spPr>
          <a:xfrm>
            <a:off x="3318784" y="126956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Charging peak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C8B9B8-8A43-C682-379C-D1E0481EEF9F}"/>
              </a:ext>
            </a:extLst>
          </p:cNvPr>
          <p:cNvSpPr txBox="1"/>
          <p:nvPr/>
        </p:nvSpPr>
        <p:spPr>
          <a:xfrm>
            <a:off x="7431498" y="849883"/>
            <a:ext cx="3394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Spatial extent of charging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24AD20-04FD-3F4B-EF2B-D84E3390E70F}"/>
              </a:ext>
            </a:extLst>
          </p:cNvPr>
          <p:cNvSpPr/>
          <p:nvPr/>
        </p:nvSpPr>
        <p:spPr>
          <a:xfrm>
            <a:off x="3428977" y="6442502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Kiraly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., Nat. Comm. 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3904 (2018)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76914" y="4741167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 = 400mV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2412B-4F1F-6EC0-3A8F-F2BD7B7C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89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E4293A8-31AF-45FB-A958-6704117CD31E}"/>
              </a:ext>
            </a:extLst>
          </p:cNvPr>
          <p:cNvSpPr txBox="1">
            <a:spLocks/>
          </p:cNvSpPr>
          <p:nvPr/>
        </p:nvSpPr>
        <p:spPr>
          <a:xfrm>
            <a:off x="864542" y="1493245"/>
            <a:ext cx="4946976" cy="428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35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5717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1435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7152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8587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the mechanism of orbital memory related to local buckling of BP lattice?</a:t>
            </a: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Can we quantify adsorption height differences of different states? </a:t>
            </a: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Can we quantify the spatial distribution of charge on a semiconductor? </a:t>
            </a:r>
          </a:p>
          <a:p>
            <a:pPr marL="542925" marR="0" lvl="1" indent="-28575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For Co/BP is the spatial anisotropy in switching related to this?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E7D05-C071-46CA-9031-5793E07DB85F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Questions: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D45C39-679F-468A-A8BA-6B622AE575F2}"/>
              </a:ext>
            </a:extLst>
          </p:cNvPr>
          <p:cNvGrpSpPr/>
          <p:nvPr/>
        </p:nvGrpSpPr>
        <p:grpSpPr>
          <a:xfrm>
            <a:off x="6240131" y="3710790"/>
            <a:ext cx="5570274" cy="1783234"/>
            <a:chOff x="6412075" y="2720701"/>
            <a:chExt cx="5744583" cy="183903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5B07175-5D28-4B36-B706-E146BAEF3BE2}"/>
                </a:ext>
              </a:extLst>
            </p:cNvPr>
            <p:cNvGrpSpPr/>
            <p:nvPr/>
          </p:nvGrpSpPr>
          <p:grpSpPr>
            <a:xfrm>
              <a:off x="6412075" y="2720701"/>
              <a:ext cx="4026731" cy="1708673"/>
              <a:chOff x="7376555" y="1090569"/>
              <a:chExt cx="4026731" cy="170867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E9A4FE-C15C-4C0B-AFDA-EF29B25F1CC6}"/>
                  </a:ext>
                </a:extLst>
              </p:cNvPr>
              <p:cNvSpPr/>
              <p:nvPr/>
            </p:nvSpPr>
            <p:spPr>
              <a:xfrm>
                <a:off x="7390248" y="1902145"/>
                <a:ext cx="3232487" cy="8970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5E270F14-C07B-46DE-B6A7-C4C0FCEB732B}"/>
                  </a:ext>
                </a:extLst>
              </p:cNvPr>
              <p:cNvSpPr/>
              <p:nvPr/>
            </p:nvSpPr>
            <p:spPr>
              <a:xfrm>
                <a:off x="7864750" y="1441700"/>
                <a:ext cx="2395079" cy="1041722"/>
              </a:xfrm>
              <a:prstGeom prst="cloud">
                <a:avLst/>
              </a:prstGeom>
              <a:solidFill>
                <a:schemeClr val="accent1">
                  <a:alpha val="7530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9542C3-50D3-48A4-BA32-CFABCEE3F673}"/>
                  </a:ext>
                </a:extLst>
              </p:cNvPr>
              <p:cNvSpPr txBox="1"/>
              <p:nvPr/>
            </p:nvSpPr>
            <p:spPr>
              <a:xfrm>
                <a:off x="8077375" y="1840789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AD2BCD-43A7-42F0-8E6D-B8C37478BB22}"/>
                  </a:ext>
                </a:extLst>
              </p:cNvPr>
              <p:cNvSpPr txBox="1"/>
              <p:nvPr/>
            </p:nvSpPr>
            <p:spPr>
              <a:xfrm>
                <a:off x="8591247" y="1818831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B8FC57-C7F6-4DCC-86C4-CCA166AD16B2}"/>
                  </a:ext>
                </a:extLst>
              </p:cNvPr>
              <p:cNvSpPr txBox="1"/>
              <p:nvPr/>
            </p:nvSpPr>
            <p:spPr>
              <a:xfrm>
                <a:off x="9888996" y="1822021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67F6E0-B180-44F5-AD06-5D683322A3D9}"/>
                  </a:ext>
                </a:extLst>
              </p:cNvPr>
              <p:cNvSpPr txBox="1"/>
              <p:nvPr/>
            </p:nvSpPr>
            <p:spPr>
              <a:xfrm>
                <a:off x="9629315" y="1913008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EDC047-8E0D-43A6-93E0-1FF4716A632A}"/>
                  </a:ext>
                </a:extLst>
              </p:cNvPr>
              <p:cNvSpPr/>
              <p:nvPr/>
            </p:nvSpPr>
            <p:spPr>
              <a:xfrm>
                <a:off x="7415036" y="1090569"/>
                <a:ext cx="3988250" cy="8055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F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3929DF-E9C2-4A80-BE57-8463B7303C7D}"/>
                  </a:ext>
                </a:extLst>
              </p:cNvPr>
              <p:cNvSpPr txBox="1"/>
              <p:nvPr/>
            </p:nvSpPr>
            <p:spPr>
              <a:xfrm>
                <a:off x="8804583" y="2085833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D0A01BF-5C21-46D4-99CC-7BA1CFD9D5A3}"/>
                  </a:ext>
                </a:extLst>
              </p:cNvPr>
              <p:cNvSpPr/>
              <p:nvPr/>
            </p:nvSpPr>
            <p:spPr>
              <a:xfrm>
                <a:off x="8797406" y="1415515"/>
                <a:ext cx="530163" cy="5232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707A1-D586-402A-BBB2-C016FB177A3A}"/>
                  </a:ext>
                </a:extLst>
              </p:cNvPr>
              <p:cNvSpPr txBox="1"/>
              <p:nvPr/>
            </p:nvSpPr>
            <p:spPr>
              <a:xfrm>
                <a:off x="8834185" y="1374110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US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FFA62E-C5B8-4484-8535-EABEEAED22EC}"/>
                  </a:ext>
                </a:extLst>
              </p:cNvPr>
              <p:cNvSpPr txBox="1"/>
              <p:nvPr/>
            </p:nvSpPr>
            <p:spPr>
              <a:xfrm>
                <a:off x="7376555" y="2401914"/>
                <a:ext cx="14670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semiconductor</a:t>
                </a:r>
                <a:endParaRPr kumimoji="0" lang="en-F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B310A-2CD8-4D3D-8D9F-38D634AC8D57}"/>
                </a:ext>
              </a:extLst>
            </p:cNvPr>
            <p:cNvSpPr/>
            <p:nvPr/>
          </p:nvSpPr>
          <p:spPr>
            <a:xfrm>
              <a:off x="9761579" y="3163144"/>
              <a:ext cx="2395079" cy="1396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weak dielectric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more hopping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charge delocalized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Many body problem</a:t>
              </a:r>
              <a:endParaRPr kumimoji="0" lang="en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545199-4C67-4454-8FAE-AE3734112759}"/>
              </a:ext>
            </a:extLst>
          </p:cNvPr>
          <p:cNvSpPr txBox="1"/>
          <p:nvPr/>
        </p:nvSpPr>
        <p:spPr>
          <a:xfrm>
            <a:off x="8288044" y="393901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0A6271-C36D-4A27-8553-63CC89B3F672}"/>
              </a:ext>
            </a:extLst>
          </p:cNvPr>
          <p:cNvSpPr/>
          <p:nvPr/>
        </p:nvSpPr>
        <p:spPr>
          <a:xfrm>
            <a:off x="7627449" y="3773270"/>
            <a:ext cx="504496" cy="489475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7700"/>
                      <a:gd name="connsiteY0" fmla="*/ 573850 h 1147700"/>
                      <a:gd name="connsiteX1" fmla="*/ 573850 w 1147700"/>
                      <a:gd name="connsiteY1" fmla="*/ 0 h 1147700"/>
                      <a:gd name="connsiteX2" fmla="*/ 1147700 w 1147700"/>
                      <a:gd name="connsiteY2" fmla="*/ 573850 h 1147700"/>
                      <a:gd name="connsiteX3" fmla="*/ 573850 w 1147700"/>
                      <a:gd name="connsiteY3" fmla="*/ 1147700 h 1147700"/>
                      <a:gd name="connsiteX4" fmla="*/ 0 w 1147700"/>
                      <a:gd name="connsiteY4" fmla="*/ 573850 h 11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700" h="1147700" extrusionOk="0">
                        <a:moveTo>
                          <a:pt x="0" y="573850"/>
                        </a:moveTo>
                        <a:cubicBezTo>
                          <a:pt x="-76343" y="209831"/>
                          <a:pt x="190596" y="24893"/>
                          <a:pt x="573850" y="0"/>
                        </a:cubicBezTo>
                        <a:cubicBezTo>
                          <a:pt x="899266" y="1787"/>
                          <a:pt x="1053881" y="259904"/>
                          <a:pt x="1147700" y="573850"/>
                        </a:cubicBezTo>
                        <a:cubicBezTo>
                          <a:pt x="1125364" y="912592"/>
                          <a:pt x="888754" y="1158893"/>
                          <a:pt x="573850" y="1147700"/>
                        </a:cubicBezTo>
                        <a:cubicBezTo>
                          <a:pt x="225665" y="1130599"/>
                          <a:pt x="81175" y="929565"/>
                          <a:pt x="0" y="5738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EADB1D-928F-4493-B2C7-A32CEA5AE38C}"/>
              </a:ext>
            </a:extLst>
          </p:cNvPr>
          <p:cNvCxnSpPr>
            <a:cxnSpLocks/>
          </p:cNvCxnSpPr>
          <p:nvPr/>
        </p:nvCxnSpPr>
        <p:spPr>
          <a:xfrm>
            <a:off x="8364697" y="3906994"/>
            <a:ext cx="0" cy="43527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A62F373-65A2-3180-6907-59D7B3CC77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700325" y="1048395"/>
            <a:ext cx="4612229" cy="21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0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BB66-DB4A-4931-BF05-76CBF3DE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363" y="-11866"/>
            <a:ext cx="9479337" cy="714930"/>
          </a:xfrm>
        </p:spPr>
        <p:txBody>
          <a:bodyPr>
            <a:normAutofit/>
          </a:bodyPr>
          <a:lstStyle/>
          <a:p>
            <a:r>
              <a:rPr lang="en-US" dirty="0"/>
              <a:t>Switching moving away from Co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75F8F-0039-6C73-3C8E-D20F9047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31" y="2142959"/>
            <a:ext cx="4029637" cy="23815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E58436F-F860-B497-7EFF-1CDF35E05813}"/>
              </a:ext>
            </a:extLst>
          </p:cNvPr>
          <p:cNvSpPr/>
          <p:nvPr/>
        </p:nvSpPr>
        <p:spPr>
          <a:xfrm>
            <a:off x="3067049" y="3927127"/>
            <a:ext cx="161365" cy="165796"/>
          </a:xfrm>
          <a:prstGeom prst="ellipse">
            <a:avLst/>
          </a:prstGeom>
          <a:solidFill>
            <a:srgbClr val="0070C0"/>
          </a:solidFill>
          <a:ln>
            <a:solidFill>
              <a:srgbClr val="FB795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60E3D-EA9E-6A34-F69E-992AFE99C9D1}"/>
              </a:ext>
            </a:extLst>
          </p:cNvPr>
          <p:cNvSpPr txBox="1"/>
          <p:nvPr/>
        </p:nvSpPr>
        <p:spPr>
          <a:xfrm>
            <a:off x="323850" y="4772025"/>
            <a:ext cx="546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Move in arrow direction,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Arial"/>
                <a:ea typeface="+mn-ea"/>
                <a:cs typeface="+mn-cs"/>
              </a:rPr>
              <a:t>1 nm,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rial"/>
                <a:ea typeface="+mn-ea"/>
                <a:cs typeface="+mn-cs"/>
              </a:rPr>
              <a:t>1.1 nm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rial"/>
                <a:ea typeface="+mn-ea"/>
                <a:cs typeface="+mn-cs"/>
              </a:rPr>
              <a:t>, 1.2 nm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Arial"/>
                <a:ea typeface="+mn-ea"/>
                <a:cs typeface="+mn-cs"/>
              </a:rPr>
              <a:t>, 1.3 nm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E99BA2-4E08-E375-A997-E2DE8618E019}"/>
              </a:ext>
            </a:extLst>
          </p:cNvPr>
          <p:cNvCxnSpPr/>
          <p:nvPr/>
        </p:nvCxnSpPr>
        <p:spPr>
          <a:xfrm>
            <a:off x="3228414" y="3949004"/>
            <a:ext cx="124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C6766D-CCB1-7343-F398-5AAE61E28A51}"/>
              </a:ext>
            </a:extLst>
          </p:cNvPr>
          <p:cNvSpPr txBox="1"/>
          <p:nvPr/>
        </p:nvSpPr>
        <p:spPr>
          <a:xfrm>
            <a:off x="2529557" y="1536871"/>
            <a:ext cx="105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460 mV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94FA5D-3137-0F31-6969-3E1E283D5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91" b="-1"/>
          <a:stretch/>
        </p:blipFill>
        <p:spPr>
          <a:xfrm>
            <a:off x="6096000" y="1110342"/>
            <a:ext cx="5575744" cy="5233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933CC2-4231-0DD8-C740-7D9160589FA1}"/>
              </a:ext>
            </a:extLst>
          </p:cNvPr>
          <p:cNvSpPr txBox="1"/>
          <p:nvPr/>
        </p:nvSpPr>
        <p:spPr>
          <a:xfrm>
            <a:off x="-37653" y="6488668"/>
            <a:ext cx="172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-400mV, 150pA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918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BB66-DB4A-4931-BF05-76CBF3DE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363" y="-11866"/>
            <a:ext cx="9479337" cy="714930"/>
          </a:xfrm>
        </p:spPr>
        <p:txBody>
          <a:bodyPr>
            <a:normAutofit/>
          </a:bodyPr>
          <a:lstStyle/>
          <a:p>
            <a:r>
              <a:rPr lang="en-US" dirty="0"/>
              <a:t>Switching vs amplitude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3CBC-2852-0A19-0E44-A46D2AF87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14"/>
          <a:stretch/>
        </p:blipFill>
        <p:spPr>
          <a:xfrm>
            <a:off x="482075" y="1893514"/>
            <a:ext cx="5409583" cy="2697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47FF05-26D1-8158-8596-3CEFCD07650F}"/>
              </a:ext>
            </a:extLst>
          </p:cNvPr>
          <p:cNvSpPr txBox="1"/>
          <p:nvPr/>
        </p:nvSpPr>
        <p:spPr>
          <a:xfrm>
            <a:off x="2224841" y="152418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30 pm oscillation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2892B-CE44-1751-8023-07FE522A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44" y="1893514"/>
            <a:ext cx="5339207" cy="2697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08F797-FDBD-E039-A7C0-AB663740AF7E}"/>
              </a:ext>
            </a:extLst>
          </p:cNvPr>
          <p:cNvSpPr txBox="1"/>
          <p:nvPr/>
        </p:nvSpPr>
        <p:spPr>
          <a:xfrm>
            <a:off x="8043111" y="152418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70 pm oscillation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2678F-3CBD-032F-C34A-6BB1CF21FB6D}"/>
              </a:ext>
            </a:extLst>
          </p:cNvPr>
          <p:cNvSpPr txBox="1"/>
          <p:nvPr/>
        </p:nvSpPr>
        <p:spPr>
          <a:xfrm>
            <a:off x="5333018" y="4669393"/>
            <a:ext cx="172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-400mV, 150pA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B4A84-09D8-10EA-4A44-CD757E671DBB}"/>
              </a:ext>
            </a:extLst>
          </p:cNvPr>
          <p:cNvSpPr txBox="1"/>
          <p:nvPr/>
        </p:nvSpPr>
        <p:spPr>
          <a:xfrm>
            <a:off x="5333017" y="1524182"/>
            <a:ext cx="172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-400mV, 250pA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00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8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E4293A8-31AF-45FB-A958-6704117CD31E}"/>
              </a:ext>
            </a:extLst>
          </p:cNvPr>
          <p:cNvSpPr txBox="1">
            <a:spLocks/>
          </p:cNvSpPr>
          <p:nvPr/>
        </p:nvSpPr>
        <p:spPr>
          <a:xfrm>
            <a:off x="864542" y="1493245"/>
            <a:ext cx="4946976" cy="428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35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5717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1435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7152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8587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ctr" defTabSz="514350" rtl="0" eaLnBrk="1" latinLnBrk="0" hangingPunct="1">
              <a:spcBef>
                <a:spcPct val="20000"/>
              </a:spcBef>
              <a:buFont typeface="Arial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the mechanism of orbital memory related to local buckling of BP lattice?</a:t>
            </a: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Can we quantify adsorption height differences of different states? </a:t>
            </a: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Can we quantify the spatial distribution of charge on a semiconductor? </a:t>
            </a:r>
          </a:p>
          <a:p>
            <a:pPr marL="542925" marR="0" lvl="1" indent="-28575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For Co/BP is the spatial anisotropy in switching related to this?</a:t>
            </a:r>
          </a:p>
          <a:p>
            <a:pPr marL="542925" marR="0" lvl="1" indent="-285750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this a polaron?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E7D05-C071-46CA-9031-5793E07DB85F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Questions: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D45C39-679F-468A-A8BA-6B622AE575F2}"/>
              </a:ext>
            </a:extLst>
          </p:cNvPr>
          <p:cNvGrpSpPr/>
          <p:nvPr/>
        </p:nvGrpSpPr>
        <p:grpSpPr>
          <a:xfrm>
            <a:off x="6240131" y="3710790"/>
            <a:ext cx="5570274" cy="1783234"/>
            <a:chOff x="6412075" y="2720701"/>
            <a:chExt cx="5744583" cy="183903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5B07175-5D28-4B36-B706-E146BAEF3BE2}"/>
                </a:ext>
              </a:extLst>
            </p:cNvPr>
            <p:cNvGrpSpPr/>
            <p:nvPr/>
          </p:nvGrpSpPr>
          <p:grpSpPr>
            <a:xfrm>
              <a:off x="6412075" y="2720701"/>
              <a:ext cx="4026731" cy="1708673"/>
              <a:chOff x="7376555" y="1090569"/>
              <a:chExt cx="4026731" cy="170867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E9A4FE-C15C-4C0B-AFDA-EF29B25F1CC6}"/>
                  </a:ext>
                </a:extLst>
              </p:cNvPr>
              <p:cNvSpPr/>
              <p:nvPr/>
            </p:nvSpPr>
            <p:spPr>
              <a:xfrm>
                <a:off x="7390248" y="1902145"/>
                <a:ext cx="3232487" cy="8970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5E270F14-C07B-46DE-B6A7-C4C0FCEB732B}"/>
                  </a:ext>
                </a:extLst>
              </p:cNvPr>
              <p:cNvSpPr/>
              <p:nvPr/>
            </p:nvSpPr>
            <p:spPr>
              <a:xfrm>
                <a:off x="7864750" y="1441700"/>
                <a:ext cx="2395079" cy="1041722"/>
              </a:xfrm>
              <a:prstGeom prst="cloud">
                <a:avLst/>
              </a:prstGeom>
              <a:solidFill>
                <a:schemeClr val="accent1">
                  <a:alpha val="7530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9542C3-50D3-48A4-BA32-CFABCEE3F673}"/>
                  </a:ext>
                </a:extLst>
              </p:cNvPr>
              <p:cNvSpPr txBox="1"/>
              <p:nvPr/>
            </p:nvSpPr>
            <p:spPr>
              <a:xfrm>
                <a:off x="8077375" y="1840789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AD2BCD-43A7-42F0-8E6D-B8C37478BB22}"/>
                  </a:ext>
                </a:extLst>
              </p:cNvPr>
              <p:cNvSpPr txBox="1"/>
              <p:nvPr/>
            </p:nvSpPr>
            <p:spPr>
              <a:xfrm>
                <a:off x="8591247" y="1818831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B8FC57-C7F6-4DCC-86C4-CCA166AD16B2}"/>
                  </a:ext>
                </a:extLst>
              </p:cNvPr>
              <p:cNvSpPr txBox="1"/>
              <p:nvPr/>
            </p:nvSpPr>
            <p:spPr>
              <a:xfrm>
                <a:off x="9888996" y="1822021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67F6E0-B180-44F5-AD06-5D683322A3D9}"/>
                  </a:ext>
                </a:extLst>
              </p:cNvPr>
              <p:cNvSpPr txBox="1"/>
              <p:nvPr/>
            </p:nvSpPr>
            <p:spPr>
              <a:xfrm>
                <a:off x="9629315" y="1913008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EDC047-8E0D-43A6-93E0-1FF4716A632A}"/>
                  </a:ext>
                </a:extLst>
              </p:cNvPr>
              <p:cNvSpPr/>
              <p:nvPr/>
            </p:nvSpPr>
            <p:spPr>
              <a:xfrm>
                <a:off x="7415036" y="1090569"/>
                <a:ext cx="3988250" cy="8055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F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3929DF-E9C2-4A80-BE57-8463B7303C7D}"/>
                  </a:ext>
                </a:extLst>
              </p:cNvPr>
              <p:cNvSpPr txBox="1"/>
              <p:nvPr/>
            </p:nvSpPr>
            <p:spPr>
              <a:xfrm>
                <a:off x="8804583" y="2085833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D0A01BF-5C21-46D4-99CC-7BA1CFD9D5A3}"/>
                  </a:ext>
                </a:extLst>
              </p:cNvPr>
              <p:cNvSpPr/>
              <p:nvPr/>
            </p:nvSpPr>
            <p:spPr>
              <a:xfrm>
                <a:off x="8797406" y="1415515"/>
                <a:ext cx="530163" cy="5232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707A1-D586-402A-BBB2-C016FB177A3A}"/>
                  </a:ext>
                </a:extLst>
              </p:cNvPr>
              <p:cNvSpPr txBox="1"/>
              <p:nvPr/>
            </p:nvSpPr>
            <p:spPr>
              <a:xfrm>
                <a:off x="8834185" y="1374110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US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endParaRPr kumimoji="0" lang="en-FR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FFA62E-C5B8-4484-8535-EABEEAED22EC}"/>
                  </a:ext>
                </a:extLst>
              </p:cNvPr>
              <p:cNvSpPr txBox="1"/>
              <p:nvPr/>
            </p:nvSpPr>
            <p:spPr>
              <a:xfrm>
                <a:off x="7376555" y="2401914"/>
                <a:ext cx="14670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semiconductor</a:t>
                </a:r>
                <a:endParaRPr kumimoji="0" lang="en-F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B310A-2CD8-4D3D-8D9F-38D634AC8D57}"/>
                </a:ext>
              </a:extLst>
            </p:cNvPr>
            <p:cNvSpPr/>
            <p:nvPr/>
          </p:nvSpPr>
          <p:spPr>
            <a:xfrm>
              <a:off x="9761579" y="3163144"/>
              <a:ext cx="2395079" cy="1396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weak dielectric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more hopping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charge delocalized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Many body problem</a:t>
              </a:r>
              <a:endParaRPr kumimoji="0" lang="en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545199-4C67-4454-8FAE-AE3734112759}"/>
              </a:ext>
            </a:extLst>
          </p:cNvPr>
          <p:cNvSpPr txBox="1"/>
          <p:nvPr/>
        </p:nvSpPr>
        <p:spPr>
          <a:xfrm>
            <a:off x="8288044" y="393901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0A6271-C36D-4A27-8553-63CC89B3F672}"/>
              </a:ext>
            </a:extLst>
          </p:cNvPr>
          <p:cNvSpPr/>
          <p:nvPr/>
        </p:nvSpPr>
        <p:spPr>
          <a:xfrm>
            <a:off x="7627449" y="3773270"/>
            <a:ext cx="504496" cy="489475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7700"/>
                      <a:gd name="connsiteY0" fmla="*/ 573850 h 1147700"/>
                      <a:gd name="connsiteX1" fmla="*/ 573850 w 1147700"/>
                      <a:gd name="connsiteY1" fmla="*/ 0 h 1147700"/>
                      <a:gd name="connsiteX2" fmla="*/ 1147700 w 1147700"/>
                      <a:gd name="connsiteY2" fmla="*/ 573850 h 1147700"/>
                      <a:gd name="connsiteX3" fmla="*/ 573850 w 1147700"/>
                      <a:gd name="connsiteY3" fmla="*/ 1147700 h 1147700"/>
                      <a:gd name="connsiteX4" fmla="*/ 0 w 1147700"/>
                      <a:gd name="connsiteY4" fmla="*/ 573850 h 11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700" h="1147700" extrusionOk="0">
                        <a:moveTo>
                          <a:pt x="0" y="573850"/>
                        </a:moveTo>
                        <a:cubicBezTo>
                          <a:pt x="-76343" y="209831"/>
                          <a:pt x="190596" y="24893"/>
                          <a:pt x="573850" y="0"/>
                        </a:cubicBezTo>
                        <a:cubicBezTo>
                          <a:pt x="899266" y="1787"/>
                          <a:pt x="1053881" y="259904"/>
                          <a:pt x="1147700" y="573850"/>
                        </a:cubicBezTo>
                        <a:cubicBezTo>
                          <a:pt x="1125364" y="912592"/>
                          <a:pt x="888754" y="1158893"/>
                          <a:pt x="573850" y="1147700"/>
                        </a:cubicBezTo>
                        <a:cubicBezTo>
                          <a:pt x="225665" y="1130599"/>
                          <a:pt x="81175" y="929565"/>
                          <a:pt x="0" y="5738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EADB1D-928F-4493-B2C7-A32CEA5AE38C}"/>
              </a:ext>
            </a:extLst>
          </p:cNvPr>
          <p:cNvCxnSpPr>
            <a:cxnSpLocks/>
          </p:cNvCxnSpPr>
          <p:nvPr/>
        </p:nvCxnSpPr>
        <p:spPr>
          <a:xfrm>
            <a:off x="8364697" y="3906994"/>
            <a:ext cx="0" cy="43527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A62F373-65A2-3180-6907-59D7B3CC77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700325" y="1048395"/>
            <a:ext cx="4612229" cy="21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1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DF8756-F4CC-43EC-BBA3-FF7FEDDB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533224"/>
            <a:ext cx="6317998" cy="3266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D09A0-C421-4AC4-B9F1-6F5893F6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4" y="3186392"/>
            <a:ext cx="6317998" cy="3266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FDBBA-894D-CC6F-C99E-90B13AE177FA}"/>
              </a:ext>
            </a:extLst>
          </p:cNvPr>
          <p:cNvSpPr txBox="1"/>
          <p:nvPr/>
        </p:nvSpPr>
        <p:spPr>
          <a:xfrm>
            <a:off x="4892875" y="75384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Charging peak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53EB1-FC0B-C65B-E4C4-4F7BCDA1EB09}"/>
              </a:ext>
            </a:extLst>
          </p:cNvPr>
          <p:cNvSpPr txBox="1"/>
          <p:nvPr/>
        </p:nvSpPr>
        <p:spPr>
          <a:xfrm>
            <a:off x="7048500" y="2682259"/>
            <a:ext cx="4596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Dip corresponding to the charging peak.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3d Co state does not show a clear signature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0C4A9-9F49-EDE9-8AF1-A2B664399295}"/>
              </a:ext>
            </a:extLst>
          </p:cNvPr>
          <p:cNvSpPr txBox="1"/>
          <p:nvPr/>
        </p:nvSpPr>
        <p:spPr>
          <a:xfrm>
            <a:off x="1912752" y="75384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3d Co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5AFA7-2C5A-A095-B1EF-74401180D2B7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Fish: Voltage dependent df and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dV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B6262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4073D4-A2A9-772F-2E5E-023D3AA56AC3}"/>
              </a:ext>
            </a:extLst>
          </p:cNvPr>
          <p:cNvSpPr/>
          <p:nvPr/>
        </p:nvSpPr>
        <p:spPr>
          <a:xfrm>
            <a:off x="4802984" y="799691"/>
            <a:ext cx="474869" cy="5273012"/>
          </a:xfrm>
          <a:prstGeom prst="rect">
            <a:avLst/>
          </a:prstGeom>
          <a:solidFill>
            <a:schemeClr val="accent1">
              <a:alpha val="378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62C0A0-776A-4EE6-8581-96EAA1C1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5377AE-ED18-4D99-B601-85943848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7" r="64788" b="60882"/>
          <a:stretch/>
        </p:blipFill>
        <p:spPr>
          <a:xfrm rot="5400000">
            <a:off x="231826" y="534698"/>
            <a:ext cx="777552" cy="1101533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2319EBCA-84F6-4BCF-B985-B26D4757EFDE}"/>
              </a:ext>
            </a:extLst>
          </p:cNvPr>
          <p:cNvSpPr/>
          <p:nvPr/>
        </p:nvSpPr>
        <p:spPr>
          <a:xfrm>
            <a:off x="704891" y="1054498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B12FE-0040-3A6A-AA09-641E5F97818B}"/>
              </a:ext>
            </a:extLst>
          </p:cNvPr>
          <p:cNvSpPr/>
          <p:nvPr/>
        </p:nvSpPr>
        <p:spPr>
          <a:xfrm>
            <a:off x="9236890" y="6016167"/>
            <a:ext cx="3127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datasets with 9 different tips.</a:t>
            </a:r>
          </a:p>
        </p:txBody>
      </p:sp>
    </p:spTree>
    <p:extLst>
      <p:ext uri="{BB962C8B-B14F-4D97-AF65-F5344CB8AC3E}">
        <p14:creationId xmlns:p14="http://schemas.microsoft.com/office/powerpoint/2010/main" val="228932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89C46A7-7266-35E6-636E-2967AAAE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581031"/>
            <a:ext cx="5449824" cy="2970989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8FD1F18-E895-EF58-6173-B3435254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76" y="1581046"/>
            <a:ext cx="5449824" cy="2970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D053B-60C3-9969-2134-94987C42F133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Identifying different parabolas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E73DA-7282-6722-FEC5-6CA806072C32}"/>
              </a:ext>
            </a:extLst>
          </p:cNvPr>
          <p:cNvSpPr txBox="1"/>
          <p:nvPr/>
        </p:nvSpPr>
        <p:spPr>
          <a:xfrm>
            <a:off x="3448581" y="5215039"/>
            <a:ext cx="5221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Cannot fit two different parabolas reliably.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Might not have two different LCPD max.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DDD91-FF07-399F-24B9-0A7A4CAC202E}"/>
              </a:ext>
            </a:extLst>
          </p:cNvPr>
          <p:cNvSpPr txBox="1"/>
          <p:nvPr/>
        </p:nvSpPr>
        <p:spPr>
          <a:xfrm>
            <a:off x="2195889" y="11037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Fitting full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96176-1DD8-CB87-A021-27017B3E466B}"/>
              </a:ext>
            </a:extLst>
          </p:cNvPr>
          <p:cNvSpPr txBox="1"/>
          <p:nvPr/>
        </p:nvSpPr>
        <p:spPr>
          <a:xfrm>
            <a:off x="7585345" y="110373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Fitting individual region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00E0D-25D5-46F9-BA2A-EE51995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79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0D053B-60C3-9969-2134-94987C42F133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Voltage dependent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dV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at different heights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7CED1-090A-495C-F106-FB4F9F391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97"/>
          <a:stretch/>
        </p:blipFill>
        <p:spPr>
          <a:xfrm>
            <a:off x="784156" y="664611"/>
            <a:ext cx="6891326" cy="3010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8BE6D-ACE6-3DB6-5648-B694080548D2}"/>
              </a:ext>
            </a:extLst>
          </p:cNvPr>
          <p:cNvSpPr txBox="1"/>
          <p:nvPr/>
        </p:nvSpPr>
        <p:spPr>
          <a:xfrm>
            <a:off x="7845349" y="3892431"/>
            <a:ext cx="34777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Feature around -0.6mV.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cross-talk 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features in excitation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764A15-62E6-C1E0-0A0B-07ACFBA41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55" y="2887240"/>
            <a:ext cx="6891321" cy="3456428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736996" y="3581013"/>
            <a:ext cx="9319" cy="182083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4AE42-5BFE-B0E2-9DB4-2EECE66A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8A883-BDA1-4D21-AC01-679006A212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7" r="64788" b="60882"/>
          <a:stretch/>
        </p:blipFill>
        <p:spPr>
          <a:xfrm rot="5400000">
            <a:off x="231826" y="534698"/>
            <a:ext cx="777552" cy="11015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C393F4-8116-46E9-8FE8-DFD4971B7885}"/>
              </a:ext>
            </a:extLst>
          </p:cNvPr>
          <p:cNvSpPr/>
          <p:nvPr/>
        </p:nvSpPr>
        <p:spPr>
          <a:xfrm>
            <a:off x="7467826" y="2109618"/>
            <a:ext cx="4232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Dip and peaks shift correspondingly.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(independent of the oscillation)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0A1A143-EA2A-49A5-B3E6-0E64D62A89ED}"/>
              </a:ext>
            </a:extLst>
          </p:cNvPr>
          <p:cNvSpPr/>
          <p:nvPr/>
        </p:nvSpPr>
        <p:spPr>
          <a:xfrm>
            <a:off x="704891" y="1054498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19BA9-09E1-ACA0-245A-CAC585FF7A1F}"/>
              </a:ext>
            </a:extLst>
          </p:cNvPr>
          <p:cNvSpPr/>
          <p:nvPr/>
        </p:nvSpPr>
        <p:spPr>
          <a:xfrm>
            <a:off x="9584207" y="6035891"/>
            <a:ext cx="2698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datasets with 9 different tips.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3FCBA-2B75-47AE-9ECF-CBAB0EA64BB7}"/>
              </a:ext>
            </a:extLst>
          </p:cNvPr>
          <p:cNvSpPr/>
          <p:nvPr/>
        </p:nvSpPr>
        <p:spPr>
          <a:xfrm>
            <a:off x="270271" y="5506716"/>
            <a:ext cx="933450" cy="196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58417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94DF17-5232-4CE4-8C15-31EA7A0A6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" r="61053" b="48961"/>
          <a:stretch/>
        </p:blipFill>
        <p:spPr>
          <a:xfrm rot="5400000">
            <a:off x="635008" y="916696"/>
            <a:ext cx="2620250" cy="3433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1678FD-633C-E048-3120-30D76776EC1B}"/>
              </a:ext>
            </a:extLst>
          </p:cNvPr>
          <p:cNvSpPr txBox="1"/>
          <p:nvPr/>
        </p:nvSpPr>
        <p:spPr>
          <a:xfrm>
            <a:off x="228604" y="3952834"/>
            <a:ext cx="1263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-400mV,10pA</a:t>
            </a:r>
            <a:endParaRPr kumimoji="0" lang="en-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5B415C-C48E-CC8F-5FDA-FB2E8AB9F0D5}"/>
              </a:ext>
            </a:extLst>
          </p:cNvPr>
          <p:cNvCxnSpPr>
            <a:cxnSpLocks/>
          </p:cNvCxnSpPr>
          <p:nvPr/>
        </p:nvCxnSpPr>
        <p:spPr>
          <a:xfrm>
            <a:off x="5189796" y="1601170"/>
            <a:ext cx="0" cy="182783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723ADD-8401-6EB2-53EE-66D6536569F3}"/>
              </a:ext>
            </a:extLst>
          </p:cNvPr>
          <p:cNvCxnSpPr>
            <a:cxnSpLocks/>
          </p:cNvCxnSpPr>
          <p:nvPr/>
        </p:nvCxnSpPr>
        <p:spPr>
          <a:xfrm flipV="1">
            <a:off x="2654258" y="1371681"/>
            <a:ext cx="0" cy="1464828"/>
          </a:xfrm>
          <a:prstGeom prst="straightConnector1">
            <a:avLst/>
          </a:prstGeom>
          <a:ln w="79375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359" y="868052"/>
            <a:ext cx="9137937" cy="45832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B7852-181C-2CBA-9B44-A0D096BF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72D3-3FCE-D746-8BDA-AF3591776E1B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DC5A5-A4C9-4107-A201-4D064701DF26}"/>
              </a:ext>
            </a:extLst>
          </p:cNvPr>
          <p:cNvSpPr txBox="1"/>
          <p:nvPr/>
        </p:nvSpPr>
        <p:spPr>
          <a:xfrm>
            <a:off x="609600" y="44624"/>
            <a:ext cx="109728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6262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Spatial dependence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12EED8-7206-4CEE-B4D3-1299B0A69B6B}"/>
              </a:ext>
            </a:extLst>
          </p:cNvPr>
          <p:cNvCxnSpPr>
            <a:cxnSpLocks/>
          </p:cNvCxnSpPr>
          <p:nvPr/>
        </p:nvCxnSpPr>
        <p:spPr>
          <a:xfrm flipV="1">
            <a:off x="4477611" y="1547348"/>
            <a:ext cx="0" cy="1193073"/>
          </a:xfrm>
          <a:prstGeom prst="straightConnector1">
            <a:avLst/>
          </a:prstGeom>
          <a:ln w="381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181955C7-12F0-4890-A818-BA2054FF4EEF}"/>
              </a:ext>
            </a:extLst>
          </p:cNvPr>
          <p:cNvSpPr/>
          <p:nvPr/>
        </p:nvSpPr>
        <p:spPr>
          <a:xfrm>
            <a:off x="2587344" y="2715714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5B440FC4-3B1A-4C65-9993-D1DB81806090}"/>
              </a:ext>
            </a:extLst>
          </p:cNvPr>
          <p:cNvSpPr/>
          <p:nvPr/>
        </p:nvSpPr>
        <p:spPr>
          <a:xfrm>
            <a:off x="2587344" y="2407441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BD2E22EF-84DC-4F13-9234-6B1503FA6399}"/>
              </a:ext>
            </a:extLst>
          </p:cNvPr>
          <p:cNvSpPr/>
          <p:nvPr/>
        </p:nvSpPr>
        <p:spPr>
          <a:xfrm>
            <a:off x="2587344" y="1778536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B7AA0D99-54C5-49E6-9699-FD1203206E38}"/>
              </a:ext>
            </a:extLst>
          </p:cNvPr>
          <p:cNvSpPr/>
          <p:nvPr/>
        </p:nvSpPr>
        <p:spPr>
          <a:xfrm>
            <a:off x="2587344" y="1423323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F97BDE99-24C3-40DA-8B15-019D1ADA4262}"/>
              </a:ext>
            </a:extLst>
          </p:cNvPr>
          <p:cNvSpPr/>
          <p:nvPr/>
        </p:nvSpPr>
        <p:spPr>
          <a:xfrm>
            <a:off x="2587344" y="2086809"/>
            <a:ext cx="133828" cy="13734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5D2297-5EAD-4273-839F-02600A18EBAC}"/>
              </a:ext>
            </a:extLst>
          </p:cNvPr>
          <p:cNvSpPr/>
          <p:nvPr/>
        </p:nvSpPr>
        <p:spPr>
          <a:xfrm>
            <a:off x="9240435" y="6033186"/>
            <a:ext cx="3013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datatsets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3 different tips.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F1181-40F3-05EC-4B96-933E091592A6}"/>
              </a:ext>
            </a:extLst>
          </p:cNvPr>
          <p:cNvSpPr txBox="1"/>
          <p:nvPr/>
        </p:nvSpPr>
        <p:spPr>
          <a:xfrm>
            <a:off x="271046" y="137600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4" name="Star: 5 Points 12">
            <a:extLst>
              <a:ext uri="{FF2B5EF4-FFF2-40B4-BE49-F238E27FC236}">
                <a16:creationId xmlns:a16="http://schemas.microsoft.com/office/drawing/2014/main" id="{5B5A26F6-AAF7-5351-287D-51E3FEDC0C64}"/>
              </a:ext>
            </a:extLst>
          </p:cNvPr>
          <p:cNvSpPr/>
          <p:nvPr/>
        </p:nvSpPr>
        <p:spPr>
          <a:xfrm>
            <a:off x="373409" y="1679289"/>
            <a:ext cx="133828" cy="137348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240C7-9627-D844-AFAE-B6C019F128D7}"/>
              </a:ext>
            </a:extLst>
          </p:cNvPr>
          <p:cNvSpPr/>
          <p:nvPr/>
        </p:nvSpPr>
        <p:spPr>
          <a:xfrm>
            <a:off x="1416997" y="5386855"/>
            <a:ext cx="71224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Dip shifts to larger energies away from the atoms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Dip becomes shallow and broader in energy away from the atom</a:t>
            </a:r>
          </a:p>
        </p:txBody>
      </p:sp>
    </p:spTree>
    <p:extLst>
      <p:ext uri="{BB962C8B-B14F-4D97-AF65-F5344CB8AC3E}">
        <p14:creationId xmlns:p14="http://schemas.microsoft.com/office/powerpoint/2010/main" val="206965055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ED7F263-5F0B-4987-BFDF-51B6AA8FD7C3}" vid="{B4B98FE1-7FCF-47A0-8D2E-41FC7A05E6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2134</Words>
  <Application>Microsoft Macintosh PowerPoint</Application>
  <PresentationFormat>Widescreen</PresentationFormat>
  <Paragraphs>444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Arial</vt:lpstr>
      <vt:lpstr>Calibri</vt:lpstr>
      <vt:lpstr>Cambria Math</vt:lpstr>
      <vt:lpstr>Harding</vt:lpstr>
      <vt:lpstr>Wingdings</vt:lpstr>
      <vt:lpstr>Larissa</vt:lpstr>
      <vt:lpstr>Studying the mechanism behind orbital memory switching in Co/BP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LCPD on different charges</vt:lpstr>
      <vt:lpstr>PowerPoint Presentation</vt:lpstr>
      <vt:lpstr>PowerPoint Presentation</vt:lpstr>
      <vt:lpstr>PowerPoint Presentation</vt:lpstr>
      <vt:lpstr>PowerPoint Presentation</vt:lpstr>
      <vt:lpstr>Ideas for further measurement</vt:lpstr>
      <vt:lpstr>Ideas for further measurement</vt:lpstr>
      <vt:lpstr>Ideas for further measurement</vt:lpstr>
      <vt:lpstr>Ideas for further measurement</vt:lpstr>
      <vt:lpstr>……..</vt:lpstr>
      <vt:lpstr>Charging event in STS</vt:lpstr>
      <vt:lpstr>Orbital memory </vt:lpstr>
      <vt:lpstr>PowerPoint Presentation</vt:lpstr>
      <vt:lpstr>Orbital memory: Co/BP</vt:lpstr>
      <vt:lpstr>Spatial anisotropic switching</vt:lpstr>
      <vt:lpstr>Question 2: What is the spatial distribution of charge on a substrate?</vt:lpstr>
      <vt:lpstr>PowerPoint Presentation</vt:lpstr>
      <vt:lpstr>PowerPoint Presentation</vt:lpstr>
      <vt:lpstr>PowerPoint Presentation</vt:lpstr>
      <vt:lpstr>Conclusion</vt:lpstr>
      <vt:lpstr>Local Contact Potential Difference (LCPD)</vt:lpstr>
      <vt:lpstr>Charging event in STS</vt:lpstr>
      <vt:lpstr>Switching moving away from Co</vt:lpstr>
      <vt:lpstr>Switching vs amplitude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S Sivakumar</dc:creator>
  <cp:lastModifiedBy>Nikhil S Sivakumar</cp:lastModifiedBy>
  <cp:revision>1</cp:revision>
  <dcterms:created xsi:type="dcterms:W3CDTF">2024-07-31T09:11:01Z</dcterms:created>
  <dcterms:modified xsi:type="dcterms:W3CDTF">2024-07-31T09:13:47Z</dcterms:modified>
</cp:coreProperties>
</file>